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8.xml" ContentType="application/vnd.openxmlformats-officedocument.theme+xml"/>
  <Override PartName="/ppt/theme/theme9.xml" ContentType="application/vnd.openxmlformats-officedocument.theme+xml"/>
  <Override PartName="/ppt/charts/chart3.xml" ContentType="application/vnd.openxmlformats-officedocument.drawingml.chart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6" r:id="rId1"/>
    <p:sldMasterId id="2147483769" r:id="rId2"/>
    <p:sldMasterId id="2147483772" r:id="rId3"/>
    <p:sldMasterId id="2147483794" r:id="rId4"/>
    <p:sldMasterId id="2147483803" r:id="rId5"/>
    <p:sldMasterId id="2147483811" r:id="rId6"/>
    <p:sldMasterId id="2147483780" r:id="rId7"/>
  </p:sldMasterIdLst>
  <p:notesMasterIdLst>
    <p:notesMasterId r:id="rId21"/>
  </p:notesMasterIdLst>
  <p:handoutMasterIdLst>
    <p:handoutMasterId r:id="rId22"/>
  </p:handoutMasterIdLst>
  <p:sldIdLst>
    <p:sldId id="264" r:id="rId8"/>
    <p:sldId id="281" r:id="rId9"/>
    <p:sldId id="2147380857" r:id="rId10"/>
    <p:sldId id="2147380859" r:id="rId11"/>
    <p:sldId id="2147380862" r:id="rId12"/>
    <p:sldId id="2147380864" r:id="rId13"/>
    <p:sldId id="2147380865" r:id="rId14"/>
    <p:sldId id="2147380866" r:id="rId15"/>
    <p:sldId id="2147380867" r:id="rId16"/>
    <p:sldId id="2147380868" r:id="rId17"/>
    <p:sldId id="2147380869" r:id="rId18"/>
    <p:sldId id="2147380870" r:id="rId19"/>
    <p:sldId id="2147380871" r:id="rId20"/>
  </p:sldIdLst>
  <p:sldSz cx="9144000" cy="514826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61" userDrawn="1">
          <p15:clr>
            <a:srgbClr val="A4A3A4"/>
          </p15:clr>
        </p15:guide>
        <p15:guide id="2" pos="340" userDrawn="1">
          <p15:clr>
            <a:srgbClr val="A4A3A4"/>
          </p15:clr>
        </p15:guide>
        <p15:guide id="3" orient="horz" pos="3028" userDrawn="1">
          <p15:clr>
            <a:srgbClr val="A4A3A4"/>
          </p15:clr>
        </p15:guide>
        <p15:guide id="4" pos="5511" userDrawn="1">
          <p15:clr>
            <a:srgbClr val="A4A3A4"/>
          </p15:clr>
        </p15:guide>
        <p15:guide id="5" orient="horz" pos="272">
          <p15:clr>
            <a:srgbClr val="A4A3A4"/>
          </p15:clr>
        </p15:guide>
        <p15:guide id="6" orient="horz" pos="2971">
          <p15:clr>
            <a:srgbClr val="A4A3A4"/>
          </p15:clr>
        </p15:guide>
        <p15:guide id="7" orient="horz" pos="930">
          <p15:clr>
            <a:srgbClr val="A4A3A4"/>
          </p15:clr>
        </p15:guide>
        <p15:guide id="8" orient="horz" pos="1337">
          <p15:clr>
            <a:srgbClr val="A4A3A4"/>
          </p15:clr>
        </p15:guide>
        <p15:guide id="9" orient="horz" pos="2086">
          <p15:clr>
            <a:srgbClr val="A4A3A4"/>
          </p15:clr>
        </p15:guide>
        <p15:guide id="10" orient="horz" pos="729">
          <p15:clr>
            <a:srgbClr val="A4A3A4"/>
          </p15:clr>
        </p15:guide>
        <p15:guide id="11" orient="horz" pos="435">
          <p15:clr>
            <a:srgbClr val="A4A3A4"/>
          </p15:clr>
        </p15:guide>
        <p15:guide id="12" orient="horz" pos="228">
          <p15:clr>
            <a:srgbClr val="A4A3A4"/>
          </p15:clr>
        </p15:guide>
        <p15:guide id="13" pos="2331">
          <p15:clr>
            <a:srgbClr val="A4A3A4"/>
          </p15:clr>
        </p15:guide>
        <p15:guide id="14" pos="726">
          <p15:clr>
            <a:srgbClr val="A4A3A4"/>
          </p15:clr>
        </p15:guide>
        <p15:guide id="15" pos="875">
          <p15:clr>
            <a:srgbClr val="A4A3A4"/>
          </p15:clr>
        </p15:guide>
        <p15:guide id="16" pos="1260">
          <p15:clr>
            <a:srgbClr val="A4A3A4"/>
          </p15:clr>
        </p15:guide>
        <p15:guide id="17" pos="1410">
          <p15:clr>
            <a:srgbClr val="A4A3A4"/>
          </p15:clr>
        </p15:guide>
        <p15:guide id="18" pos="1796">
          <p15:clr>
            <a:srgbClr val="A4A3A4"/>
          </p15:clr>
        </p15:guide>
        <p15:guide id="19" pos="19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3333"/>
    <a:srgbClr val="FF9300"/>
    <a:srgbClr val="404040"/>
    <a:srgbClr val="2121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632" autoAdjust="0"/>
    <p:restoredTop sz="86419" autoAdjust="0"/>
  </p:normalViewPr>
  <p:slideViewPr>
    <p:cSldViewPr snapToGrid="0">
      <p:cViewPr varScale="1">
        <p:scale>
          <a:sx n="139" d="100"/>
          <a:sy n="139" d="100"/>
        </p:scale>
        <p:origin x="-114" y="-228"/>
      </p:cViewPr>
      <p:guideLst>
        <p:guide orient="horz" pos="261"/>
        <p:guide orient="horz" pos="3028"/>
        <p:guide orient="horz" pos="272"/>
        <p:guide orient="horz" pos="2971"/>
        <p:guide orient="horz" pos="930"/>
        <p:guide orient="horz" pos="1337"/>
        <p:guide orient="horz" pos="2086"/>
        <p:guide orient="horz" pos="729"/>
        <p:guide pos="340"/>
        <p:guide pos="5511"/>
        <p:guide pos="2331"/>
        <p:guide pos="726"/>
        <p:guide pos="875"/>
        <p:guide pos="1260"/>
        <p:guide pos="1410"/>
        <p:guide pos="17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3134" y="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2;&#1089;&#1072;&#1085;&#1072;\Desktop\&#1076;&#1080;&#1072;&#1075;&#1088;&#1072;&#1084;&#1084;&#1072;%20(1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2;&#1089;&#1072;&#1085;&#1072;\Desktop\&#1076;&#1080;&#1072;&#1075;&#1088;&#1072;&#1084;&#1084;&#1072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rgbClr val="0070C0"/>
                </a:solidFill>
              </a:rPr>
              <a:t>Сокращение</a:t>
            </a:r>
            <a:r>
              <a:rPr lang="ru-RU" baseline="0" dirty="0" smtClean="0">
                <a:solidFill>
                  <a:srgbClr val="0070C0"/>
                </a:solidFill>
              </a:rPr>
              <a:t> времени на процесс сбора </a:t>
            </a:r>
            <a:r>
              <a:rPr lang="ru-RU" dirty="0" smtClean="0">
                <a:solidFill>
                  <a:srgbClr val="0070C0"/>
                </a:solidFill>
              </a:rPr>
              <a:t> заявок</a:t>
            </a:r>
            <a:r>
              <a:rPr lang="ru-RU" baseline="0" dirty="0" smtClean="0">
                <a:solidFill>
                  <a:srgbClr val="0070C0"/>
                </a:solidFill>
              </a:rPr>
              <a:t> на питание обучающихся</a:t>
            </a:r>
            <a:endParaRPr lang="ru-RU" dirty="0">
              <a:solidFill>
                <a:srgbClr val="0070C0"/>
              </a:solidFill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cked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4.1666666666666678E-2"/>
                  <c:y val="3.240740740740738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26F-45EF-87CA-C5CA5A8D8932}"/>
                </c:ext>
              </c:extLst>
            </c:dLbl>
            <c:dLbl>
              <c:idx val="2"/>
              <c:layout>
                <c:manualLayout>
                  <c:x val="-1.0185067526416037E-16"/>
                  <c:y val="-3.240722513852440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4777777777777784E-2"/>
                      <c:h val="7.40048118985126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26F-45EF-87CA-C5CA5A8D89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диаграмма!$B$1:$E$1</c:f>
              <c:strCache>
                <c:ptCount val="4"/>
                <c:pt idx="0">
                  <c:v>1 неделя</c:v>
                </c:pt>
                <c:pt idx="1">
                  <c:v>2 неделя</c:v>
                </c:pt>
                <c:pt idx="2">
                  <c:v>3 неделя</c:v>
                </c:pt>
                <c:pt idx="3">
                  <c:v>4 неделя</c:v>
                </c:pt>
              </c:strCache>
            </c:strRef>
          </c:cat>
          <c:val>
            <c:numRef>
              <c:f>диаграмма!$B$2:$E$2</c:f>
              <c:numCache>
                <c:formatCode>General</c:formatCode>
                <c:ptCount val="4"/>
                <c:pt idx="0">
                  <c:v>90</c:v>
                </c:pt>
                <c:pt idx="1">
                  <c:v>60</c:v>
                </c:pt>
                <c:pt idx="2">
                  <c:v>40</c:v>
                </c:pt>
                <c:pt idx="3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6F-45EF-87CA-C5CA5A8D8932}"/>
            </c:ext>
          </c:extLst>
        </c:ser>
        <c:marker val="1"/>
        <c:axId val="79942784"/>
        <c:axId val="79945088"/>
      </c:lineChart>
      <c:catAx>
        <c:axId val="799427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9945088"/>
        <c:crosses val="autoZero"/>
        <c:auto val="1"/>
        <c:lblAlgn val="ctr"/>
        <c:lblOffset val="100"/>
      </c:catAx>
      <c:valAx>
        <c:axId val="7994508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время, мин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9942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rgbClr val="0070C0"/>
                </a:solidFill>
              </a:rPr>
              <a:t>Мониторинг</a:t>
            </a:r>
            <a:r>
              <a:rPr lang="ru-RU" b="1" baseline="0" dirty="0" smtClean="0">
                <a:solidFill>
                  <a:srgbClr val="0070C0"/>
                </a:solidFill>
              </a:rPr>
              <a:t> стабильности результатов</a:t>
            </a:r>
            <a:endParaRPr lang="ru-RU" b="1" dirty="0">
              <a:solidFill>
                <a:srgbClr val="0070C0"/>
              </a:solidFill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cked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4.1666666666666664E-2"/>
                  <c:y val="3.240740740740738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26F-45EF-87CA-C5CA5A8D8932}"/>
                </c:ext>
              </c:extLst>
            </c:dLbl>
            <c:dLbl>
              <c:idx val="2"/>
              <c:layout>
                <c:manualLayout>
                  <c:x val="-1.0185067526416036E-16"/>
                  <c:y val="-3.24072251385243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4777777777777784E-2"/>
                      <c:h val="7.40048118985126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26F-45EF-87CA-C5CA5A8D89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диаграмма!$B$1:$E$1</c:f>
              <c:strCache>
                <c:ptCount val="4"/>
                <c:pt idx="0">
                  <c:v>5 неделя</c:v>
                </c:pt>
                <c:pt idx="1">
                  <c:v>6 неделя</c:v>
                </c:pt>
                <c:pt idx="2">
                  <c:v>7 неделя</c:v>
                </c:pt>
                <c:pt idx="3">
                  <c:v>8 неделя</c:v>
                </c:pt>
              </c:strCache>
            </c:strRef>
          </c:cat>
          <c:val>
            <c:numRef>
              <c:f>диаграмма!$B$2:$E$2</c:f>
              <c:numCache>
                <c:formatCode>General</c:formatCode>
                <c:ptCount val="4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6F-45EF-87CA-C5CA5A8D8932}"/>
            </c:ext>
          </c:extLst>
        </c:ser>
        <c:marker val="1"/>
        <c:axId val="83362176"/>
        <c:axId val="83363712"/>
      </c:lineChart>
      <c:catAx>
        <c:axId val="833621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363712"/>
        <c:crosses val="autoZero"/>
        <c:auto val="1"/>
        <c:lblAlgn val="ctr"/>
        <c:lblOffset val="100"/>
      </c:catAx>
      <c:valAx>
        <c:axId val="8336371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время, мин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362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удовлетворенных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удовлетворены</c:v>
                </c:pt>
                <c:pt idx="1">
                  <c:v>неудовлетварены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97</c:v>
                </c:pt>
                <c:pt idx="1">
                  <c:v>3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900"/>
            </a:pPr>
            <a:endParaRPr lang="ru-RU"/>
          </a:p>
        </c:txPr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0.32042</cdr:x>
      <cdr:y>0.28863</cdr:y>
    </cdr:from>
    <cdr:to>
      <cdr:x>0.73822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1269" y="39163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96%</a:t>
          </a:r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6DCCD-FB14-4FA8-B1C2-D065E82645DF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D96E1-DF61-4A53-9932-3DFD8899B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0548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B7B02-F51D-455D-9371-0F2586455AD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2539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B7B02-F51D-455D-9371-0F2586455AD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2539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B7B02-F51D-455D-9371-0F2586455AD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2539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ru-RU" dirty="0">
                <a:latin typeface="Arial" pitchFamily="34" charset="0"/>
                <a:cs typeface="Arial" pitchFamily="34" charset="0"/>
              </a:rPr>
              <a:t> название площадки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8705562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5476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7" y="1476375"/>
            <a:ext cx="3940175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7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2458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0775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98330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ru-RU" dirty="0">
                <a:latin typeface="Arial" pitchFamily="34" charset="0"/>
                <a:cs typeface="Arial" pitchFamily="34" charset="0"/>
              </a:rPr>
              <a:t> название площадки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168775514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2999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ru-RU" dirty="0">
                <a:latin typeface="Arial" pitchFamily="34" charset="0"/>
                <a:cs typeface="Arial" pitchFamily="34" charset="0"/>
              </a:rPr>
              <a:t> название площадки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280276397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B7175D-8C80-4A2C-9260-AD88CD583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099"/>
            <a:ext cx="7886700" cy="995093"/>
          </a:xfrm>
          <a:prstGeom prst="rect">
            <a:avLst/>
          </a:prstGeom>
        </p:spPr>
        <p:txBody>
          <a:bodyPr lIns="68598" tIns="34299" rIns="68598" bIns="34299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3F89F8C-7A14-416B-BBEE-A711FB057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 lIns="68598" tIns="34299" rIns="68598" bIns="34299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9DE85F2-088A-40AC-BCAD-94056DFB4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71679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063FDF0-EC40-404E-B512-CB28714E7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71679"/>
            <a:ext cx="30861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370436C-6804-4A77-A2D7-70D06E82B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71679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fld id="{2ECE5C94-2F87-4EB7-8B80-05878CBE955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51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1E358-C409-4847-A14A-CF69BE7931E8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9A1CE-2F79-405D-BDDB-62930D1C1F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8385933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8" y="1476375"/>
            <a:ext cx="3940175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699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1" y="1476375"/>
            <a:ext cx="4014788" cy="2458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1199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1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3554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9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3554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8" y="4579415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699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699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298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310410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75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8" y="1476375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38" y="3479346"/>
            <a:ext cx="3940174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xmlns="" val="1645409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1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  <p:pic>
        <p:nvPicPr>
          <p:cNvPr id="4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700" y="445886"/>
            <a:ext cx="1542358" cy="70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501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621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57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040377" y="361207"/>
            <a:ext cx="725904" cy="32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040377" y="361207"/>
            <a:ext cx="725904" cy="32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32" r:id="rId2"/>
    <p:sldLayoutId id="214748383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040377" y="361207"/>
            <a:ext cx="725904" cy="32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040377" y="361207"/>
            <a:ext cx="725904" cy="32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43320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2341050" y="374418"/>
            <a:ext cx="3585364" cy="1189037"/>
          </a:xfrm>
        </p:spPr>
        <p:txBody>
          <a:bodyPr/>
          <a:lstStyle/>
          <a:p>
            <a:r>
              <a:rPr lang="ru-RU" dirty="0"/>
              <a:t>«Бережная </a:t>
            </a:r>
            <a:r>
              <a:rPr lang="ru-RU" dirty="0" smtClean="0"/>
              <a:t>школа» </a:t>
            </a:r>
            <a:r>
              <a:rPr lang="ru-RU" dirty="0"/>
              <a:t/>
            </a:r>
            <a:br>
              <a:rPr lang="ru-RU" dirty="0"/>
            </a:br>
            <a:endParaRPr lang="ru-RU" sz="20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6522" y="1563649"/>
            <a:ext cx="53885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МБОУ лицей с.Долгоруково</a:t>
            </a:r>
            <a:endParaRPr lang="ru-RU" sz="3200" b="1" dirty="0">
              <a:solidFill>
                <a:schemeClr val="accent5"/>
              </a:solidFill>
              <a:latin typeface="Inter Black" panose="02000503000000020004" pitchFamily="2" charset="0"/>
              <a:ea typeface="Inter Black" panose="02000503000000020004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887" y="2585070"/>
            <a:ext cx="5610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«Оптимизация процесса сбора отчетности по организации питания обучающихся»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214510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9A1CE-2F79-405D-BDDB-62930D1C1F9A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5" name="Рисунок 4" descr="C:\Users\Оксана\Desktop\IMG-20250220-WA0002.jpg"/>
          <p:cNvPicPr/>
          <p:nvPr/>
        </p:nvPicPr>
        <p:blipFill>
          <a:blip r:embed="rId2"/>
          <a:srcRect l="5793" t="4824" r="11723" b="14030"/>
          <a:stretch>
            <a:fillRect/>
          </a:stretch>
        </p:blipFill>
        <p:spPr bwMode="auto">
          <a:xfrm>
            <a:off x="165005" y="3210714"/>
            <a:ext cx="2976955" cy="157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Оксана\Desktop\IMG-20250220-WA00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878" y="1203157"/>
            <a:ext cx="2757691" cy="157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Оксана\Desktop\IMG-20250220-WA00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6331" y="1216908"/>
            <a:ext cx="2942579" cy="1560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Оксана\Desktop\IMG-20250220-WA001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1338" y="3203839"/>
            <a:ext cx="2839453" cy="1588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Оксана\Desktop\IMG-20250220-WA0016.jpg"/>
          <p:cNvPicPr/>
          <p:nvPr/>
        </p:nvPicPr>
        <p:blipFill>
          <a:blip r:embed="rId6"/>
          <a:srcRect r="48766" b="32288"/>
          <a:stretch>
            <a:fillRect/>
          </a:stretch>
        </p:blipFill>
        <p:spPr bwMode="auto">
          <a:xfrm>
            <a:off x="6426009" y="1564374"/>
            <a:ext cx="2174852" cy="161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Оксана\Desktop\IMG-20250220-WA0014.jpg"/>
          <p:cNvPicPr/>
          <p:nvPr/>
        </p:nvPicPr>
        <p:blipFill>
          <a:blip r:embed="rId7"/>
          <a:srcRect t="39129" r="40994"/>
          <a:stretch>
            <a:fillRect/>
          </a:stretch>
        </p:blipFill>
        <p:spPr bwMode="auto">
          <a:xfrm>
            <a:off x="6668932" y="3698850"/>
            <a:ext cx="2082610" cy="1339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49395" y="240631"/>
            <a:ext cx="4930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Алгоритм </a:t>
            </a:r>
            <a:r>
              <a:rPr lang="ru-RU" dirty="0" smtClean="0"/>
              <a:t>заполнения </a:t>
            </a:r>
            <a:r>
              <a:rPr lang="ru-RU" dirty="0" smtClean="0"/>
              <a:t>заявок </a:t>
            </a:r>
            <a:r>
              <a:rPr lang="ru-RU" dirty="0" smtClean="0"/>
              <a:t>по</a:t>
            </a:r>
            <a:r>
              <a:rPr lang="ru-RU" dirty="0" smtClean="0"/>
              <a:t> питанию </a:t>
            </a:r>
            <a:r>
              <a:rPr lang="ru-RU" dirty="0" smtClean="0"/>
              <a:t>на </a:t>
            </a:r>
          </a:p>
          <a:p>
            <a:r>
              <a:rPr lang="ru-RU" dirty="0" smtClean="0"/>
              <a:t>платформе ФГИС «Моя школа»</a:t>
            </a:r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12511" y="1148156"/>
            <a:ext cx="27501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5631" y="886900"/>
            <a:ext cx="53511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1. На платформе ФГИС «Моя школа» создана таблица (сбор информации по питанию)</a:t>
            </a:r>
            <a:endParaRPr lang="ru-RU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145526" y="2895601"/>
            <a:ext cx="52725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2.Открыт доступ классным руководителям к таблице (сбор информации по питанию)</a:t>
            </a:r>
            <a:endParaRPr lang="ru-RU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6210589" y="930444"/>
            <a:ext cx="24933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3. Классные руководители каждое утро вносят информацию по питанию учеников своего класса </a:t>
            </a:r>
            <a:endParaRPr lang="ru-RU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6273611" y="3214153"/>
            <a:ext cx="2767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4</a:t>
            </a:r>
            <a:r>
              <a:rPr lang="ru-RU" sz="1000" dirty="0" smtClean="0"/>
              <a:t>. Ответственный по питанию проверяет единую заявку от классных руководителей 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9A1CE-2F79-405D-BDDB-62930D1C1F9A}" type="slidenum">
              <a:rPr lang="ru-RU" smtClean="0"/>
              <a:pPr/>
              <a:t>11</a:t>
            </a:fld>
            <a:endParaRPr lang="ru-RU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19386" y="831897"/>
          <a:ext cx="3758201" cy="2036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9386" y="419386"/>
            <a:ext cx="336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Производственный  анализ</a:t>
            </a:r>
            <a:endParaRPr lang="ru-RU" b="1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4991385" y="1540042"/>
          <a:ext cx="3719478" cy="2495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1175657" y="3712601"/>
          <a:ext cx="2188601" cy="1285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85320" y="289933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 smtClean="0">
                <a:solidFill>
                  <a:schemeClr val="accent5"/>
                </a:solidFill>
              </a:rPr>
              <a:t>Анкетирование удовлетворённости участников образовательных отношений оптимизацией процесса сбора отчетности по организации питания обучающихся в МБОУ лицее с.Долгоруково</a:t>
            </a:r>
            <a:endParaRPr lang="ru-RU" sz="1200"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9A1CE-2F79-405D-BDDB-62930D1C1F9A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1026" name="Picture 2" descr="D:\Бережная школа\приказ о завершении бережл проекта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1351" y="273543"/>
            <a:ext cx="4339962" cy="4717843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/>
          <a:srcRect l="20357" t="60132" r="49168" b="10665"/>
          <a:stretch>
            <a:fillRect/>
          </a:stretch>
        </p:blipFill>
        <p:spPr bwMode="auto">
          <a:xfrm>
            <a:off x="412512" y="1526291"/>
            <a:ext cx="3410093" cy="165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440012"/>
            <a:ext cx="3678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Решение о закрытии проекта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F8CF4F2B-AB6E-4FA7-982B-46DFB3C08AD3}"/>
              </a:ext>
            </a:extLst>
          </p:cNvPr>
          <p:cNvSpPr txBox="1">
            <a:spLocks/>
          </p:cNvSpPr>
          <p:nvPr/>
        </p:nvSpPr>
        <p:spPr>
          <a:xfrm>
            <a:off x="445437" y="130630"/>
            <a:ext cx="7997025" cy="702215"/>
          </a:xfrm>
          <a:prstGeom prst="rect">
            <a:avLst/>
          </a:prstGeom>
        </p:spPr>
        <p:txBody>
          <a:bodyPr vert="horz" lIns="68598" tIns="34299" rIns="68598" bIns="34299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dirty="0">
                <a:latin typeface="Times New Roman" pitchFamily="18" charset="0"/>
                <a:ea typeface="Inter Black" panose="02000503000000020004" pitchFamily="2" charset="0"/>
                <a:cs typeface="Times New Roman" pitchFamily="18" charset="0"/>
              </a:rPr>
              <a:t>Состояние процесса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сбора отчетности по организации питания обучающихся 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A50321E8-1AA7-46D1-9DA2-F192277011E3}"/>
              </a:ext>
            </a:extLst>
          </p:cNvPr>
          <p:cNvSpPr txBox="1">
            <a:spLocks/>
          </p:cNvSpPr>
          <p:nvPr/>
        </p:nvSpPr>
        <p:spPr>
          <a:xfrm>
            <a:off x="321684" y="473052"/>
            <a:ext cx="7997025" cy="702215"/>
          </a:xfrm>
          <a:prstGeom prst="rect">
            <a:avLst/>
          </a:prstGeom>
        </p:spPr>
        <p:txBody>
          <a:bodyPr vert="horz" lIns="68598" tIns="34299" rIns="68598" bIns="34299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dirty="0" smtClean="0">
                <a:solidFill>
                  <a:srgbClr val="AEC7EB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Было</a:t>
            </a:r>
            <a:r>
              <a:rPr lang="ru-RU" sz="3000" dirty="0">
                <a:solidFill>
                  <a:srgbClr val="AEC7EB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							</a:t>
            </a:r>
            <a:r>
              <a:rPr lang="ru-RU" sz="3000" dirty="0" smtClean="0">
                <a:solidFill>
                  <a:srgbClr val="AEC7EB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Стало</a:t>
            </a:r>
            <a:endParaRPr lang="ru-RU" sz="3000" dirty="0">
              <a:solidFill>
                <a:srgbClr val="AEC7EB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CBEC4353-9AC5-4C9F-8B60-D2872D2BD5D2}"/>
              </a:ext>
            </a:extLst>
          </p:cNvPr>
          <p:cNvSpPr/>
          <p:nvPr/>
        </p:nvSpPr>
        <p:spPr>
          <a:xfrm>
            <a:off x="886562" y="941901"/>
            <a:ext cx="2207273" cy="213130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Фото ДО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C8521A92-40F0-48CC-83FA-431026A96862}"/>
              </a:ext>
            </a:extLst>
          </p:cNvPr>
          <p:cNvSpPr/>
          <p:nvPr/>
        </p:nvSpPr>
        <p:spPr>
          <a:xfrm>
            <a:off x="4271843" y="936087"/>
            <a:ext cx="3070858" cy="212337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Фото ПОСЛЕ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FF5800DB-39C9-4D74-BA5E-B9DB33354EA9}"/>
              </a:ext>
            </a:extLst>
          </p:cNvPr>
          <p:cNvSpPr/>
          <p:nvPr/>
        </p:nvSpPr>
        <p:spPr>
          <a:xfrm>
            <a:off x="6155644" y="2821866"/>
            <a:ext cx="2713349" cy="168825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Фото ПОСЛЕ</a:t>
            </a:r>
          </a:p>
        </p:txBody>
      </p:sp>
      <p:pic>
        <p:nvPicPr>
          <p:cNvPr id="12" name="Рисунок 11" descr="C:\Users\Оксана\Desktop\IMG-20250220-WA0014.jpg"/>
          <p:cNvPicPr/>
          <p:nvPr/>
        </p:nvPicPr>
        <p:blipFill>
          <a:blip r:embed="rId2"/>
          <a:srcRect r="40994"/>
          <a:stretch>
            <a:fillRect/>
          </a:stretch>
        </p:blipFill>
        <p:spPr bwMode="auto">
          <a:xfrm>
            <a:off x="4372618" y="1003777"/>
            <a:ext cx="2866955" cy="198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Оксана\Desktop\IMG-20250225-WA0005.jpg"/>
          <p:cNvPicPr/>
          <p:nvPr/>
        </p:nvPicPr>
        <p:blipFill>
          <a:blip r:embed="rId3" cstate="print"/>
          <a:srcRect t="4478" b="26119"/>
          <a:stretch>
            <a:fillRect/>
          </a:stretch>
        </p:blipFill>
        <p:spPr bwMode="auto">
          <a:xfrm>
            <a:off x="969401" y="962527"/>
            <a:ext cx="2028179" cy="209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FF5800DB-39C9-4D74-BA5E-B9DB33354EA9}"/>
              </a:ext>
            </a:extLst>
          </p:cNvPr>
          <p:cNvSpPr/>
          <p:nvPr/>
        </p:nvSpPr>
        <p:spPr>
          <a:xfrm>
            <a:off x="1058779" y="2823011"/>
            <a:ext cx="2103807" cy="209274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Фото ПОСЛЕ</a:t>
            </a:r>
          </a:p>
        </p:txBody>
      </p:sp>
      <p:pic>
        <p:nvPicPr>
          <p:cNvPr id="15" name="Рисунок 14" descr="C:\Users\Оксана\Desktop\IMG-20250226-WA0009.jpg"/>
          <p:cNvPicPr/>
          <p:nvPr/>
        </p:nvPicPr>
        <p:blipFill>
          <a:blip r:embed="rId4" cstate="print"/>
          <a:srcRect l="12667" r="7638" b="10256"/>
          <a:stretch>
            <a:fillRect/>
          </a:stretch>
        </p:blipFill>
        <p:spPr bwMode="auto">
          <a:xfrm>
            <a:off x="6160168" y="2901329"/>
            <a:ext cx="2581680" cy="15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FF5800DB-39C9-4D74-BA5E-B9DB33354EA9}"/>
              </a:ext>
            </a:extLst>
          </p:cNvPr>
          <p:cNvSpPr/>
          <p:nvPr/>
        </p:nvSpPr>
        <p:spPr>
          <a:xfrm>
            <a:off x="3863856" y="3276775"/>
            <a:ext cx="2475068" cy="168825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Фото ПОСЛЕ</a:t>
            </a:r>
          </a:p>
        </p:txBody>
      </p:sp>
      <p:pic>
        <p:nvPicPr>
          <p:cNvPr id="20" name="Рисунок 19" descr="C:\Users\Оксана\Desktop\IMG-20250226-WA000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4380" y="3356236"/>
            <a:ext cx="2315792" cy="153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:\Users\Оксана\Desktop\IMG-20250225-WA0003 (1).jpg"/>
          <p:cNvPicPr/>
          <p:nvPr/>
        </p:nvPicPr>
        <p:blipFill>
          <a:blip r:embed="rId6" cstate="print"/>
          <a:srcRect b="25789"/>
          <a:stretch>
            <a:fillRect/>
          </a:stretch>
        </p:blipFill>
        <p:spPr bwMode="auto">
          <a:xfrm>
            <a:off x="1149303" y="2846449"/>
            <a:ext cx="1958282" cy="2028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5427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DF2B8B8A-0417-424D-8F12-D1EB6885D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476" y="464249"/>
            <a:ext cx="2680528" cy="329894"/>
          </a:xfrm>
        </p:spPr>
        <p:txBody>
          <a:bodyPr/>
          <a:lstStyle/>
          <a:p>
            <a:r>
              <a:rPr lang="ru-RU" dirty="0"/>
              <a:t>Карточка проекта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 l="18760" t="17179" r="18386" b="8718"/>
          <a:stretch>
            <a:fillRect/>
          </a:stretch>
        </p:blipFill>
        <p:spPr bwMode="auto">
          <a:xfrm>
            <a:off x="804396" y="756271"/>
            <a:ext cx="7033317" cy="418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Оксана\Desktop\карточка 001.jpg"/>
          <p:cNvPicPr/>
          <p:nvPr/>
        </p:nvPicPr>
        <p:blipFill>
          <a:blip r:embed="rId3"/>
          <a:srcRect l="18111" t="17703" r="66001" b="15651"/>
          <a:stretch>
            <a:fillRect/>
          </a:stretch>
        </p:blipFill>
        <p:spPr bwMode="auto">
          <a:xfrm rot="5400000">
            <a:off x="3911102" y="-2860960"/>
            <a:ext cx="1080960" cy="71710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6396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DF2B8B8A-0417-424D-8F12-D1EB6885D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225" y="271744"/>
            <a:ext cx="2680528" cy="329894"/>
          </a:xfrm>
        </p:spPr>
        <p:txBody>
          <a:bodyPr/>
          <a:lstStyle/>
          <a:p>
            <a:r>
              <a:rPr lang="ru-RU" dirty="0" smtClean="0"/>
              <a:t>Команда </a:t>
            </a:r>
            <a:r>
              <a:rPr lang="ru-RU" dirty="0"/>
              <a:t>проекта</a:t>
            </a:r>
          </a:p>
        </p:txBody>
      </p:sp>
      <p:pic>
        <p:nvPicPr>
          <p:cNvPr id="4" name="Рисунок 3" descr="C:\Users\Оксана\Desktop\Новый сайт\руководители\Барабанова Елена Александровна директор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0023" y="687519"/>
            <a:ext cx="1113781" cy="1423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Бондарева Оксана Евгеньевн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395" y="2990706"/>
            <a:ext cx="1072530" cy="1426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30010" y="2195173"/>
            <a:ext cx="20281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u="sng" dirty="0" smtClean="0">
                <a:latin typeface="Times New Roman" pitchFamily="18" charset="0"/>
                <a:cs typeface="Times New Roman" pitchFamily="18" charset="0"/>
              </a:rPr>
              <a:t>Руководитель проекта: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директор</a:t>
            </a:r>
          </a:p>
          <a:p>
            <a:pPr algn="ctr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 err="1" smtClean="0">
                <a:latin typeface="Times New Roman" pitchFamily="18" charset="0"/>
                <a:cs typeface="Times New Roman" pitchFamily="18" charset="0"/>
              </a:rPr>
              <a:t>Барабанова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 Е.А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0316" y="4409599"/>
            <a:ext cx="2361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u="sng" dirty="0" smtClean="0">
                <a:latin typeface="Times New Roman" pitchFamily="18" charset="0"/>
                <a:cs typeface="Times New Roman" pitchFamily="18" charset="0"/>
              </a:rPr>
              <a:t>Владелец  процесса: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заместитель директора Бондарева О.Е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543821" y="2172559"/>
            <a:ext cx="237881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Филатов Г.И. заместитель директора по ВР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385690" y="4448246"/>
            <a:ext cx="22756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Шмыгалева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Г.А. социальный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педагог, ответственная за сбор 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документов по питанию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20" name="Picture 4" descr="Шмыгалёва Галина Анатольевна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6946" y="2998697"/>
            <a:ext cx="1017527" cy="1356702"/>
          </a:xfrm>
          <a:prstGeom prst="rect">
            <a:avLst/>
          </a:prstGeom>
          <a:noFill/>
        </p:spPr>
      </p:pic>
      <p:pic>
        <p:nvPicPr>
          <p:cNvPr id="34822" name="Picture 6" descr="Филатов Геннадий Иванович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86789" y="693218"/>
            <a:ext cx="1088881" cy="1451841"/>
          </a:xfrm>
          <a:prstGeom prst="rect">
            <a:avLst/>
          </a:prstGeom>
          <a:noFill/>
        </p:spPr>
      </p:pic>
      <p:pic>
        <p:nvPicPr>
          <p:cNvPr id="34824" name="Picture 8" descr="Рязанцева Лариса Николаевн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65388" y="708144"/>
            <a:ext cx="1106022" cy="147469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551374" y="2222674"/>
            <a:ext cx="23375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Рязанцева Л.Н.заведующая филиалом МБОУ лицея с.Долгоруково в д.Екатериновка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6" name="Picture 10" descr="Хомякова Наталья Юрьевн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26382" y="2813065"/>
            <a:ext cx="1200604" cy="1600805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4554814" y="4415856"/>
            <a:ext cx="24785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Хомякова Н.Ю. заведующая филиалом МБОУ лицея с.Долгоруково в п.Тимирязевский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8" name="Picture 12" descr="Антипова Юлия Сергеевн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99561" y="603327"/>
            <a:ext cx="1061828" cy="1596733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6871751" y="2222673"/>
            <a:ext cx="2169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Антипова Ю.С.заведующая филиалом МБОУ лицея с.Долгоруково в с. Большая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Боевка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30" name="Picture 14" descr="Захарова Вера Николаевна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4926" y="2825701"/>
            <a:ext cx="1050917" cy="1485041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6861438" y="4317266"/>
            <a:ext cx="21381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Захарова В.Н.заведующая филиалом МБОУ лицея с.Долгоруково в с.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Жерновное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396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Скругленный прямоугольник 98"/>
          <p:cNvSpPr/>
          <p:nvPr/>
        </p:nvSpPr>
        <p:spPr>
          <a:xfrm>
            <a:off x="1325580" y="1004139"/>
            <a:ext cx="913008" cy="3145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 smtClean="0">
                <a:solidFill>
                  <a:schemeClr val="tx1"/>
                </a:solidFill>
              </a:rPr>
              <a:t>2 мин</a:t>
            </a:r>
            <a:endParaRPr lang="ru-RU" sz="1350" b="1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4DAAA6E-7132-48B6-ADE9-51D3EF6807FE}"/>
              </a:ext>
            </a:extLst>
          </p:cNvPr>
          <p:cNvSpPr txBox="1"/>
          <p:nvPr/>
        </p:nvSpPr>
        <p:spPr>
          <a:xfrm>
            <a:off x="930204" y="293540"/>
            <a:ext cx="72375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solidFill>
                  <a:srgbClr val="0070C0"/>
                </a:solidFill>
                <a:latin typeface="Roboto Slab" charset="0"/>
                <a:ea typeface="Roboto Slab" charset="0"/>
                <a:cs typeface="Roboto Slab" charset="0"/>
              </a:rPr>
              <a:t>Организация: </a:t>
            </a:r>
            <a:r>
              <a:rPr lang="ru-RU" sz="1050" b="1" u="sng" dirty="0" smtClean="0">
                <a:solidFill>
                  <a:srgbClr val="0070C0"/>
                </a:solidFill>
                <a:latin typeface="Roboto Slab" charset="0"/>
                <a:ea typeface="Roboto Slab" charset="0"/>
                <a:cs typeface="Roboto Slab" charset="0"/>
              </a:rPr>
              <a:t>МБОУ  лицей с.Долгоруково  </a:t>
            </a:r>
            <a:r>
              <a:rPr lang="ru-RU" sz="1050" b="1" dirty="0">
                <a:solidFill>
                  <a:srgbClr val="0070C0"/>
                </a:solidFill>
                <a:latin typeface="Roboto Slab" charset="0"/>
                <a:ea typeface="Roboto Slab" charset="0"/>
                <a:cs typeface="Roboto Slab" charset="0"/>
              </a:rPr>
              <a:t>Дата: </a:t>
            </a:r>
            <a:r>
              <a:rPr lang="ru-RU" sz="1050" b="1" u="sng" dirty="0" smtClean="0">
                <a:solidFill>
                  <a:srgbClr val="0070C0"/>
                </a:solidFill>
                <a:latin typeface="Roboto Slab" charset="0"/>
                <a:ea typeface="Roboto Slab" charset="0"/>
                <a:cs typeface="Roboto Slab" charset="0"/>
              </a:rPr>
              <a:t>20.11.2024</a:t>
            </a:r>
            <a:r>
              <a:rPr lang="ru-RU" sz="1050" b="1" dirty="0" smtClean="0">
                <a:solidFill>
                  <a:srgbClr val="0070C0"/>
                </a:solidFill>
                <a:latin typeface="Roboto Slab" charset="0"/>
                <a:ea typeface="Roboto Slab" charset="0"/>
                <a:cs typeface="Roboto Slab" charset="0"/>
              </a:rPr>
              <a:t>   День </a:t>
            </a:r>
            <a:r>
              <a:rPr lang="ru-RU" sz="1050" b="1" dirty="0">
                <a:solidFill>
                  <a:srgbClr val="0070C0"/>
                </a:solidFill>
                <a:latin typeface="Roboto Slab" charset="0"/>
                <a:ea typeface="Roboto Slab" charset="0"/>
                <a:cs typeface="Roboto Slab" charset="0"/>
              </a:rPr>
              <a:t>недели: </a:t>
            </a:r>
            <a:r>
              <a:rPr lang="ru-RU" sz="1050" b="1" u="sng" dirty="0" err="1" smtClean="0">
                <a:solidFill>
                  <a:srgbClr val="0070C0"/>
                </a:solidFill>
                <a:latin typeface="Roboto Slab" charset="0"/>
                <a:ea typeface="Roboto Slab" charset="0"/>
                <a:cs typeface="Roboto Slab" charset="0"/>
              </a:rPr>
              <a:t>__среда___________</a:t>
            </a:r>
            <a:r>
              <a:rPr lang="ru-RU" sz="1050" b="1" dirty="0">
                <a:solidFill>
                  <a:srgbClr val="0070C0"/>
                </a:solidFill>
                <a:latin typeface="Roboto Slab" charset="0"/>
                <a:ea typeface="Roboto Slab" charset="0"/>
                <a:cs typeface="Roboto Slab" charset="0"/>
              </a:rPr>
              <a:t/>
            </a:r>
            <a:br>
              <a:rPr lang="ru-RU" sz="1050" b="1" dirty="0">
                <a:solidFill>
                  <a:srgbClr val="0070C0"/>
                </a:solidFill>
                <a:latin typeface="Roboto Slab" charset="0"/>
                <a:ea typeface="Roboto Slab" charset="0"/>
                <a:cs typeface="Roboto Slab" charset="0"/>
              </a:rPr>
            </a:br>
            <a:r>
              <a:rPr lang="ru-RU" sz="1050" b="1" dirty="0">
                <a:solidFill>
                  <a:srgbClr val="0070C0"/>
                </a:solidFill>
                <a:latin typeface="Roboto Slab" charset="0"/>
                <a:ea typeface="Roboto Slab" charset="0"/>
                <a:cs typeface="Roboto Slab" charset="0"/>
              </a:rPr>
              <a:t>Процесс\Цель клиента: </a:t>
            </a:r>
            <a:r>
              <a:rPr lang="ru-RU" sz="1050" b="1" u="sng" dirty="0" smtClean="0">
                <a:solidFill>
                  <a:schemeClr val="accent5"/>
                </a:solidFill>
              </a:rPr>
              <a:t> сбор отчетности по организации питания обучающихся </a:t>
            </a:r>
            <a:endParaRPr lang="ru-RU" sz="1050" b="1" dirty="0">
              <a:solidFill>
                <a:srgbClr val="0070C0"/>
              </a:solidFill>
              <a:latin typeface="Roboto Slab" charset="0"/>
              <a:ea typeface="Roboto Slab" charset="0"/>
              <a:cs typeface="Roboto Slab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flipV="1">
            <a:off x="249549" y="741022"/>
            <a:ext cx="8905846" cy="27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21" tIns="27861" rIns="55721" bIns="27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097">
              <a:solidFill>
                <a:schemeClr val="accent1">
                  <a:lumMod val="75000"/>
                </a:schemeClr>
              </a:solidFill>
              <a:latin typeface="Roboto Slab" charset="0"/>
              <a:ea typeface="Roboto Slab" charset="0"/>
              <a:cs typeface="Roboto Slab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flipV="1">
            <a:off x="8422836" y="758166"/>
            <a:ext cx="731077" cy="1873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21" tIns="27861" rIns="55721" bIns="27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097">
              <a:solidFill>
                <a:schemeClr val="accent1">
                  <a:lumMod val="75000"/>
                </a:schemeClr>
              </a:solidFill>
              <a:latin typeface="Roboto Slab" charset="0"/>
              <a:ea typeface="Roboto Slab" charset="0"/>
              <a:cs typeface="Roboto Slab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4DAAA6E-7132-48B6-ADE9-51D3EF6807FE}"/>
              </a:ext>
            </a:extLst>
          </p:cNvPr>
          <p:cNvSpPr txBox="1"/>
          <p:nvPr/>
        </p:nvSpPr>
        <p:spPr>
          <a:xfrm>
            <a:off x="227148" y="724879"/>
            <a:ext cx="8758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>
                <a:solidFill>
                  <a:srgbClr val="0070C0"/>
                </a:solidFill>
                <a:latin typeface="Roboto Slab" charset="0"/>
                <a:ea typeface="Roboto Slab" charset="0"/>
                <a:cs typeface="Roboto Slab" charset="0"/>
              </a:rPr>
              <a:t>Картировали</a:t>
            </a:r>
            <a:r>
              <a:rPr lang="ru-RU" sz="1200" b="1" dirty="0" smtClean="0">
                <a:solidFill>
                  <a:srgbClr val="0070C0"/>
                </a:solidFill>
                <a:latin typeface="Roboto Slab" charset="0"/>
                <a:ea typeface="Roboto Slab" charset="0"/>
                <a:cs typeface="Roboto Slab" charset="0"/>
              </a:rPr>
              <a:t>: команда проекта</a:t>
            </a:r>
            <a:endParaRPr lang="ru-RU" sz="1200" b="1" dirty="0">
              <a:solidFill>
                <a:srgbClr val="0070C0"/>
              </a:solidFill>
              <a:latin typeface="Roboto Slab" charset="0"/>
              <a:ea typeface="Roboto Slab" charset="0"/>
              <a:cs typeface="Roboto Slab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 flipV="1">
            <a:off x="-3185" y="937751"/>
            <a:ext cx="8905846" cy="27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21" tIns="27861" rIns="55721" bIns="27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097">
              <a:solidFill>
                <a:schemeClr val="accent1">
                  <a:lumMod val="75000"/>
                </a:schemeClr>
              </a:solidFill>
              <a:latin typeface="Roboto Slab" charset="0"/>
              <a:ea typeface="Roboto Slab" charset="0"/>
              <a:cs typeface="Roboto Slab" charset="0"/>
            </a:endParaRPr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225311" y="1027704"/>
            <a:ext cx="1068366" cy="810000"/>
          </a:xfrm>
          <a:prstGeom prst="rect">
            <a:avLst/>
          </a:prstGeom>
          <a:ln w="25400">
            <a:solidFill>
              <a:schemeClr val="accent6"/>
            </a:solidFill>
            <a:headEnd type="none" w="lg" len="lg"/>
            <a:tailEnd type="none"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68580" tIns="68580" rIns="68580" bIns="6858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sz="1350" b="1" dirty="0">
                <a:solidFill>
                  <a:schemeClr val="accent1"/>
                </a:solidFill>
                <a:cs typeface="Arial" charset="0"/>
              </a:rPr>
              <a:t>ВХОД</a:t>
            </a:r>
            <a:br>
              <a:rPr lang="ru-RU" sz="1350" b="1" dirty="0">
                <a:solidFill>
                  <a:schemeClr val="accent1"/>
                </a:solidFill>
                <a:cs typeface="Arial" charset="0"/>
              </a:rPr>
            </a:br>
            <a:r>
              <a:rPr lang="ru-RU" sz="1350" b="1" dirty="0" smtClean="0">
                <a:solidFill>
                  <a:schemeClr val="accent1"/>
                </a:solidFill>
                <a:cs typeface="Arial" charset="0"/>
              </a:rPr>
              <a:t>08:00</a:t>
            </a:r>
            <a:r>
              <a:rPr lang="ru-RU" sz="1350" b="1" dirty="0">
                <a:solidFill>
                  <a:schemeClr val="accent1"/>
                </a:solidFill>
                <a:cs typeface="Arial" charset="0"/>
              </a:rPr>
              <a:t/>
            </a:r>
            <a:br>
              <a:rPr lang="ru-RU" sz="1350" b="1" dirty="0">
                <a:solidFill>
                  <a:schemeClr val="accent1"/>
                </a:solidFill>
                <a:cs typeface="Arial" charset="0"/>
              </a:rPr>
            </a:br>
            <a:r>
              <a:rPr lang="ru-RU" sz="450" b="1" dirty="0">
                <a:solidFill>
                  <a:schemeClr val="accent1"/>
                </a:solidFill>
                <a:cs typeface="Arial" charset="0"/>
              </a:rPr>
              <a:t>(время входа)</a:t>
            </a:r>
          </a:p>
        </p:txBody>
      </p:sp>
      <p:sp>
        <p:nvSpPr>
          <p:cNvPr id="4" name="Минус 3"/>
          <p:cNvSpPr/>
          <p:nvPr/>
        </p:nvSpPr>
        <p:spPr>
          <a:xfrm>
            <a:off x="227146" y="16385"/>
            <a:ext cx="664615" cy="10287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6" name="Прямоугольник 115"/>
          <p:cNvSpPr/>
          <p:nvPr/>
        </p:nvSpPr>
        <p:spPr bwMode="auto">
          <a:xfrm>
            <a:off x="7842390" y="3107631"/>
            <a:ext cx="1060272" cy="546168"/>
          </a:xfrm>
          <a:prstGeom prst="rect">
            <a:avLst/>
          </a:prstGeom>
          <a:ln w="25400">
            <a:solidFill>
              <a:schemeClr val="accent6"/>
            </a:solidFill>
            <a:headEnd type="none" w="lg" len="lg"/>
            <a:tailEnd type="none"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68580" tIns="68580" rIns="68580" bIns="6858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50" b="1" dirty="0">
                <a:solidFill>
                  <a:schemeClr val="accent1"/>
                </a:solidFill>
                <a:cs typeface="Arial" charset="0"/>
              </a:rPr>
              <a:t>ВЫХОД</a:t>
            </a:r>
            <a:br>
              <a:rPr lang="ru-RU" sz="1350" b="1" dirty="0">
                <a:solidFill>
                  <a:schemeClr val="accent1"/>
                </a:solidFill>
                <a:cs typeface="Arial" charset="0"/>
              </a:rPr>
            </a:br>
            <a:r>
              <a:rPr lang="ru-RU" sz="1350" b="1" dirty="0" smtClean="0">
                <a:solidFill>
                  <a:schemeClr val="accent1"/>
                </a:solidFill>
                <a:cs typeface="Arial" charset="0"/>
              </a:rPr>
              <a:t>09:30</a:t>
            </a:r>
            <a:r>
              <a:rPr lang="ru-RU" sz="1350" b="1" dirty="0">
                <a:solidFill>
                  <a:schemeClr val="accent1"/>
                </a:solidFill>
                <a:cs typeface="Arial" charset="0"/>
              </a:rPr>
              <a:t/>
            </a:r>
            <a:br>
              <a:rPr lang="ru-RU" sz="1350" b="1" dirty="0">
                <a:solidFill>
                  <a:schemeClr val="accent1"/>
                </a:solidFill>
                <a:cs typeface="Arial" charset="0"/>
              </a:rPr>
            </a:br>
            <a:r>
              <a:rPr lang="ru-RU" sz="450" b="1" dirty="0">
                <a:solidFill>
                  <a:schemeClr val="accent1"/>
                </a:solidFill>
                <a:cs typeface="Arial" charset="0"/>
              </a:rPr>
              <a:t>(время выхода)</a:t>
            </a:r>
          </a:p>
        </p:txBody>
      </p:sp>
      <p:sp>
        <p:nvSpPr>
          <p:cNvPr id="196" name="Прямоугольник 195"/>
          <p:cNvSpPr/>
          <p:nvPr/>
        </p:nvSpPr>
        <p:spPr bwMode="auto">
          <a:xfrm>
            <a:off x="7842390" y="3656634"/>
            <a:ext cx="1177857" cy="337849"/>
          </a:xfrm>
          <a:prstGeom prst="rect">
            <a:avLst/>
          </a:prstGeom>
          <a:ln w="25400">
            <a:solidFill>
              <a:schemeClr val="accent6"/>
            </a:solidFill>
            <a:headEnd type="none" w="lg" len="lg"/>
            <a:tailEnd type="none"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68580" tIns="68580" rIns="68580" bIns="6858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000" b="1" dirty="0">
              <a:solidFill>
                <a:schemeClr val="accent1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>
                <a:solidFill>
                  <a:schemeClr val="accent1"/>
                </a:solidFill>
                <a:cs typeface="Arial" charset="0"/>
              </a:rPr>
              <a:t>ВПП</a:t>
            </a:r>
            <a:br>
              <a:rPr lang="ru-RU" sz="1000" b="1" dirty="0">
                <a:solidFill>
                  <a:schemeClr val="accent1"/>
                </a:solidFill>
                <a:cs typeface="Arial" charset="0"/>
              </a:rPr>
            </a:br>
            <a:r>
              <a:rPr lang="ru-RU" sz="1000" b="1" dirty="0" smtClean="0">
                <a:solidFill>
                  <a:schemeClr val="accent1"/>
                </a:solidFill>
                <a:cs typeface="Arial" charset="0"/>
              </a:rPr>
              <a:t>1час 30 мин</a:t>
            </a:r>
            <a:endParaRPr lang="ru-RU" sz="1000" b="1" dirty="0">
              <a:solidFill>
                <a:schemeClr val="accent1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600" b="1" dirty="0">
              <a:solidFill>
                <a:schemeClr val="accent1">
                  <a:lumMod val="20000"/>
                  <a:lumOff val="80000"/>
                </a:schemeClr>
              </a:solidFill>
              <a:cs typeface="Arial" charset="0"/>
            </a:endParaRPr>
          </a:p>
        </p:txBody>
      </p:sp>
      <p:cxnSp>
        <p:nvCxnSpPr>
          <p:cNvPr id="296" name="Прямая со стрелкой 295"/>
          <p:cNvCxnSpPr/>
          <p:nvPr/>
        </p:nvCxnSpPr>
        <p:spPr>
          <a:xfrm>
            <a:off x="6763169" y="3318918"/>
            <a:ext cx="830769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5"/>
          <p:cNvGrpSpPr/>
          <p:nvPr/>
        </p:nvGrpSpPr>
        <p:grpSpPr>
          <a:xfrm>
            <a:off x="1274135" y="1011052"/>
            <a:ext cx="2632614" cy="1615592"/>
            <a:chOff x="1647433" y="1365071"/>
            <a:chExt cx="2851999" cy="2154122"/>
          </a:xfrm>
        </p:grpSpPr>
        <p:sp>
          <p:nvSpPr>
            <p:cNvPr id="138" name="Прямоугольник 137"/>
            <p:cNvSpPr/>
            <p:nvPr/>
          </p:nvSpPr>
          <p:spPr bwMode="auto">
            <a:xfrm>
              <a:off x="2833201" y="1376437"/>
              <a:ext cx="1656000" cy="1486240"/>
            </a:xfrm>
            <a:prstGeom prst="rect">
              <a:avLst/>
            </a:prstGeom>
            <a:ln w="31750">
              <a:solidFill>
                <a:srgbClr val="0070C0"/>
              </a:solidFill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68580" tIns="68580" rIns="6858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900" b="1" i="1" dirty="0">
                <a:solidFill>
                  <a:srgbClr val="0070C0"/>
                </a:solidFill>
                <a:cs typeface="Arial" charset="0"/>
              </a:endParaRP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70C0"/>
                  </a:solidFill>
                  <a:cs typeface="Arial" charset="0"/>
                </a:rPr>
                <a:t>  </a:t>
              </a: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70C0"/>
                  </a:solidFill>
                  <a:cs typeface="Arial" charset="0"/>
                </a:rPr>
                <a:t>       </a:t>
              </a: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900" b="1" dirty="0">
                <a:solidFill>
                  <a:srgbClr val="0070C0"/>
                </a:solidFill>
                <a:cs typeface="Arial" charset="0"/>
              </a:endParaRP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70C0"/>
                  </a:solidFill>
                  <a:cs typeface="Arial" charset="0"/>
                </a:rPr>
                <a:t>      </a:t>
              </a:r>
              <a:r>
                <a:rPr lang="ru-RU" sz="900" dirty="0" smtClean="0">
                  <a:solidFill>
                    <a:schemeClr val="tx1"/>
                  </a:solidFill>
                  <a:cs typeface="Arial" charset="0"/>
                </a:rPr>
                <a:t>классные </a:t>
              </a:r>
              <a:r>
                <a:rPr lang="ru-RU" sz="900" dirty="0" err="1" smtClean="0">
                  <a:solidFill>
                    <a:schemeClr val="tx1"/>
                  </a:solidFill>
                  <a:cs typeface="Arial" charset="0"/>
                </a:rPr>
                <a:t>рук-ли</a:t>
              </a:r>
              <a:r>
                <a:rPr lang="ru-RU" sz="900" dirty="0" smtClean="0">
                  <a:solidFill>
                    <a:schemeClr val="tx1"/>
                  </a:solidFill>
                  <a:cs typeface="Arial" charset="0"/>
                </a:rPr>
                <a:t> 1-11</a:t>
              </a:r>
              <a:r>
                <a:rPr lang="ru-RU" sz="900" b="1" dirty="0" smtClean="0">
                  <a:solidFill>
                    <a:srgbClr val="0070C0"/>
                  </a:solidFill>
                  <a:cs typeface="Arial" charset="0"/>
                </a:rPr>
                <a:t>………………………</a:t>
              </a:r>
              <a:endParaRPr lang="ru-RU" sz="900" b="1" dirty="0">
                <a:solidFill>
                  <a:srgbClr val="0070C0"/>
                </a:solidFill>
                <a:cs typeface="Arial" charset="0"/>
              </a:endParaRP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 smtClean="0">
                  <a:solidFill>
                    <a:srgbClr val="0070C0"/>
                  </a:solidFill>
                  <a:cs typeface="Arial" charset="0"/>
                </a:rPr>
                <a:t>          заполнение заявки</a:t>
              </a: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 smtClean="0">
                  <a:solidFill>
                    <a:srgbClr val="0070C0"/>
                  </a:solidFill>
                  <a:cs typeface="Arial" charset="0"/>
                </a:rPr>
                <a:t> на питание</a:t>
              </a:r>
              <a:endParaRPr lang="ru-RU" sz="900" b="1" dirty="0">
                <a:solidFill>
                  <a:srgbClr val="0070C0"/>
                </a:solidFill>
                <a:cs typeface="Arial" charset="0"/>
              </a:endParaRP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 smtClean="0">
                  <a:solidFill>
                    <a:srgbClr val="0070C0"/>
                  </a:solidFill>
                  <a:cs typeface="Arial" charset="0"/>
                </a:rPr>
                <a:t>………………………………</a:t>
              </a:r>
              <a:endParaRPr lang="ru-RU" sz="900" b="1" dirty="0">
                <a:solidFill>
                  <a:srgbClr val="0070C0"/>
                </a:solidFill>
                <a:cs typeface="Arial" charset="0"/>
              </a:endParaRP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050" b="1" dirty="0">
                  <a:solidFill>
                    <a:srgbClr val="0070C0"/>
                  </a:solidFill>
                  <a:cs typeface="Arial" charset="0"/>
                </a:rPr>
                <a:t>      </a:t>
              </a:r>
            </a:p>
          </p:txBody>
        </p:sp>
        <p:cxnSp>
          <p:nvCxnSpPr>
            <p:cNvPr id="139" name="Прямая соединительная линия 138"/>
            <p:cNvCxnSpPr/>
            <p:nvPr/>
          </p:nvCxnSpPr>
          <p:spPr>
            <a:xfrm flipV="1">
              <a:off x="2843432" y="2220065"/>
              <a:ext cx="165600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0" name="Рисунок 13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65021" y="1955823"/>
              <a:ext cx="252000" cy="252000"/>
            </a:xfrm>
            <a:prstGeom prst="rect">
              <a:avLst/>
            </a:prstGeom>
          </p:spPr>
        </p:pic>
        <p:cxnSp>
          <p:nvCxnSpPr>
            <p:cNvPr id="149" name="Прямая соединительная линия 148"/>
            <p:cNvCxnSpPr/>
            <p:nvPr/>
          </p:nvCxnSpPr>
          <p:spPr>
            <a:xfrm flipV="1">
              <a:off x="2843432" y="1953835"/>
              <a:ext cx="165600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1" name="Рисунок 1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479" y="1365071"/>
              <a:ext cx="252000" cy="252000"/>
            </a:xfrm>
            <a:prstGeom prst="rect">
              <a:avLst/>
            </a:prstGeom>
          </p:spPr>
        </p:pic>
        <p:cxnSp>
          <p:nvCxnSpPr>
            <p:cNvPr id="142" name="Прямая со стрелкой 141"/>
            <p:cNvCxnSpPr/>
            <p:nvPr/>
          </p:nvCxnSpPr>
          <p:spPr>
            <a:xfrm>
              <a:off x="1647433" y="1933047"/>
              <a:ext cx="116459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Прямая соединительная линия 152"/>
            <p:cNvCxnSpPr/>
            <p:nvPr/>
          </p:nvCxnSpPr>
          <p:spPr>
            <a:xfrm flipV="1">
              <a:off x="2843432" y="1655452"/>
              <a:ext cx="165600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4" name="Рисунок 15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5021" y="1387805"/>
              <a:ext cx="252000" cy="252000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5021" y="1681047"/>
              <a:ext cx="252000" cy="252000"/>
            </a:xfrm>
            <a:prstGeom prst="rect">
              <a:avLst/>
            </a:prstGeom>
          </p:spPr>
        </p:pic>
        <p:pic>
          <p:nvPicPr>
            <p:cNvPr id="83" name="Рисунок 82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7764" t="31546" r="30043" b="31713"/>
            <a:stretch/>
          </p:blipFill>
          <p:spPr>
            <a:xfrm>
              <a:off x="2843433" y="2310123"/>
              <a:ext cx="328268" cy="286251"/>
            </a:xfrm>
            <a:prstGeom prst="rect">
              <a:avLst/>
            </a:prstGeom>
          </p:spPr>
        </p:pic>
        <p:sp>
          <p:nvSpPr>
            <p:cNvPr id="92" name="Прямоугольник 91"/>
            <p:cNvSpPr/>
            <p:nvPr/>
          </p:nvSpPr>
          <p:spPr bwMode="auto">
            <a:xfrm>
              <a:off x="2833201" y="2852365"/>
              <a:ext cx="1656000" cy="666828"/>
            </a:xfrm>
            <a:prstGeom prst="rect">
              <a:avLst/>
            </a:prstGeom>
            <a:ln w="31750">
              <a:solidFill>
                <a:srgbClr val="FF0000"/>
              </a:solidFill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68580" tIns="68580" rIns="6858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900" b="1" dirty="0">
                <a:solidFill>
                  <a:srgbClr val="0070C0"/>
                </a:solidFill>
                <a:cs typeface="Arial" charset="0"/>
              </a:endParaRP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70C0"/>
                  </a:solidFill>
                  <a:cs typeface="Arial" charset="0"/>
                </a:rPr>
                <a:t>  </a:t>
              </a: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70C0"/>
                  </a:solidFill>
                  <a:cs typeface="Arial" charset="0"/>
                </a:rPr>
                <a:t>       </a:t>
              </a: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900" b="1" dirty="0">
                <a:solidFill>
                  <a:srgbClr val="0070C0"/>
                </a:solidFill>
                <a:cs typeface="Arial" charset="0"/>
              </a:endParaRP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70C0"/>
                  </a:solidFill>
                  <a:cs typeface="Arial" charset="0"/>
                </a:rPr>
                <a:t>      </a:t>
              </a:r>
              <a:r>
                <a:rPr lang="ru-RU" sz="1050" b="1" dirty="0">
                  <a:solidFill>
                    <a:srgbClr val="0070C0"/>
                  </a:solidFill>
                  <a:cs typeface="Arial" charset="0"/>
                </a:rPr>
                <a:t>      </a:t>
              </a:r>
            </a:p>
          </p:txBody>
        </p:sp>
        <p:sp>
          <p:nvSpPr>
            <p:cNvPr id="8" name="Пятно 1 7"/>
            <p:cNvSpPr/>
            <p:nvPr/>
          </p:nvSpPr>
          <p:spPr>
            <a:xfrm>
              <a:off x="2546244" y="2912413"/>
              <a:ext cx="377109" cy="231683"/>
            </a:xfrm>
            <a:prstGeom prst="irregularSeal1">
              <a:avLst/>
            </a:prstGeom>
            <a:solidFill>
              <a:srgbClr val="FF5050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50" dirty="0" smtClean="0">
                  <a:solidFill>
                    <a:schemeClr val="tx1"/>
                  </a:solidFill>
                </a:rPr>
                <a:t>1</a:t>
              </a:r>
              <a:endParaRPr lang="ru-RU" sz="1350" dirty="0">
                <a:solidFill>
                  <a:schemeClr val="tx1"/>
                </a:solidFill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1735666" y="2048200"/>
              <a:ext cx="989092" cy="4193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50" b="1" dirty="0" smtClean="0">
                  <a:solidFill>
                    <a:schemeClr val="tx1"/>
                  </a:solidFill>
                </a:rPr>
                <a:t>100-200</a:t>
              </a:r>
              <a:endParaRPr lang="ru-RU" sz="135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Стрелка вправо 10"/>
            <p:cNvSpPr/>
            <p:nvPr/>
          </p:nvSpPr>
          <p:spPr>
            <a:xfrm>
              <a:off x="2444871" y="2179209"/>
              <a:ext cx="244790" cy="1631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796342" y="2306705"/>
              <a:ext cx="68109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600" b="1" dirty="0"/>
                <a:t>расстояние</a:t>
              </a:r>
            </a:p>
          </p:txBody>
        </p:sp>
      </p:grpSp>
      <p:sp>
        <p:nvSpPr>
          <p:cNvPr id="100" name="Скругленный прямоугольник 99"/>
          <p:cNvSpPr/>
          <p:nvPr/>
        </p:nvSpPr>
        <p:spPr>
          <a:xfrm>
            <a:off x="3955643" y="1009914"/>
            <a:ext cx="913008" cy="3145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 smtClean="0">
                <a:solidFill>
                  <a:schemeClr val="tx1"/>
                </a:solidFill>
              </a:rPr>
              <a:t>3 мин</a:t>
            </a:r>
            <a:endParaRPr lang="ru-RU" sz="1350" b="1" dirty="0">
              <a:solidFill>
                <a:schemeClr val="tx1"/>
              </a:solidFill>
            </a:endParaRPr>
          </a:p>
        </p:txBody>
      </p:sp>
      <p:grpSp>
        <p:nvGrpSpPr>
          <p:cNvPr id="3" name="Группа 100"/>
          <p:cNvGrpSpPr/>
          <p:nvPr/>
        </p:nvGrpSpPr>
        <p:grpSpPr>
          <a:xfrm>
            <a:off x="3903116" y="996200"/>
            <a:ext cx="2613071" cy="1615592"/>
            <a:chOff x="1668605" y="1365071"/>
            <a:chExt cx="2830827" cy="2154122"/>
          </a:xfrm>
        </p:grpSpPr>
        <p:sp>
          <p:nvSpPr>
            <p:cNvPr id="102" name="Прямоугольник 101"/>
            <p:cNvSpPr/>
            <p:nvPr/>
          </p:nvSpPr>
          <p:spPr bwMode="auto">
            <a:xfrm>
              <a:off x="2833201" y="1376437"/>
              <a:ext cx="1656000" cy="1486240"/>
            </a:xfrm>
            <a:prstGeom prst="rect">
              <a:avLst/>
            </a:prstGeom>
            <a:ln w="31750">
              <a:solidFill>
                <a:srgbClr val="0070C0"/>
              </a:solidFill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68580" tIns="68580" rIns="6858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900" b="1" dirty="0">
                <a:solidFill>
                  <a:srgbClr val="0070C0"/>
                </a:solidFill>
                <a:cs typeface="Arial" charset="0"/>
              </a:endParaRP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70C0"/>
                  </a:solidFill>
                  <a:cs typeface="Arial" charset="0"/>
                </a:rPr>
                <a:t>  </a:t>
              </a: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70C0"/>
                  </a:solidFill>
                  <a:cs typeface="Arial" charset="0"/>
                </a:rPr>
                <a:t>       </a:t>
              </a: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900" b="1" dirty="0">
                <a:solidFill>
                  <a:srgbClr val="0070C0"/>
                </a:solidFill>
                <a:cs typeface="Arial" charset="0"/>
              </a:endParaRP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70C0"/>
                  </a:solidFill>
                  <a:cs typeface="Arial" charset="0"/>
                </a:rPr>
                <a:t>      </a:t>
              </a:r>
              <a:r>
                <a:rPr lang="ru-RU" sz="900" b="1" dirty="0" smtClean="0">
                  <a:solidFill>
                    <a:srgbClr val="0070C0"/>
                  </a:solidFill>
                  <a:cs typeface="Arial" charset="0"/>
                </a:rPr>
                <a:t>………………………………</a:t>
              </a:r>
              <a:endParaRPr lang="ru-RU" sz="900" b="1" dirty="0">
                <a:solidFill>
                  <a:srgbClr val="0070C0"/>
                </a:solidFill>
                <a:cs typeface="Arial" charset="0"/>
              </a:endParaRP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 smtClean="0">
                  <a:solidFill>
                    <a:srgbClr val="0070C0"/>
                  </a:solidFill>
                  <a:cs typeface="Arial" charset="0"/>
                </a:rPr>
                <a:t>сбор заявок  от </a:t>
              </a:r>
              <a:r>
                <a:rPr lang="ru-RU" sz="900" b="1" dirty="0" err="1" smtClean="0">
                  <a:solidFill>
                    <a:srgbClr val="0070C0"/>
                  </a:solidFill>
                  <a:cs typeface="Arial" charset="0"/>
                </a:rPr>
                <a:t>кл.рук</a:t>
              </a:r>
              <a:endParaRPr lang="ru-RU" sz="900" b="1" dirty="0">
                <a:solidFill>
                  <a:srgbClr val="0070C0"/>
                </a:solidFill>
                <a:cs typeface="Arial" charset="0"/>
              </a:endParaRP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 smtClean="0">
                  <a:solidFill>
                    <a:srgbClr val="0070C0"/>
                  </a:solidFill>
                  <a:cs typeface="Arial" charset="0"/>
                </a:rPr>
                <a:t>…………………………………</a:t>
              </a:r>
              <a:endParaRPr lang="ru-RU" sz="900" b="1" dirty="0">
                <a:solidFill>
                  <a:srgbClr val="0070C0"/>
                </a:solidFill>
                <a:cs typeface="Arial" charset="0"/>
              </a:endParaRP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050" b="1" dirty="0">
                  <a:solidFill>
                    <a:srgbClr val="0070C0"/>
                  </a:solidFill>
                  <a:cs typeface="Arial" charset="0"/>
                </a:rPr>
                <a:t>      </a:t>
              </a:r>
            </a:p>
          </p:txBody>
        </p:sp>
        <p:cxnSp>
          <p:nvCxnSpPr>
            <p:cNvPr id="103" name="Прямая соединительная линия 102"/>
            <p:cNvCxnSpPr/>
            <p:nvPr/>
          </p:nvCxnSpPr>
          <p:spPr>
            <a:xfrm flipV="1">
              <a:off x="2843432" y="2220065"/>
              <a:ext cx="165600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65021" y="1955823"/>
              <a:ext cx="252000" cy="252000"/>
            </a:xfrm>
            <a:prstGeom prst="rect">
              <a:avLst/>
            </a:prstGeom>
          </p:spPr>
        </p:pic>
        <p:cxnSp>
          <p:nvCxnSpPr>
            <p:cNvPr id="105" name="Прямая соединительная линия 104"/>
            <p:cNvCxnSpPr/>
            <p:nvPr/>
          </p:nvCxnSpPr>
          <p:spPr>
            <a:xfrm flipV="1">
              <a:off x="2843432" y="1953835"/>
              <a:ext cx="165600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6" name="Рисунок 10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479" y="1365071"/>
              <a:ext cx="252000" cy="252000"/>
            </a:xfrm>
            <a:prstGeom prst="rect">
              <a:avLst/>
            </a:prstGeom>
          </p:spPr>
        </p:pic>
        <p:cxnSp>
          <p:nvCxnSpPr>
            <p:cNvPr id="107" name="Прямая со стрелкой 106"/>
            <p:cNvCxnSpPr/>
            <p:nvPr/>
          </p:nvCxnSpPr>
          <p:spPr>
            <a:xfrm>
              <a:off x="1668605" y="1927273"/>
              <a:ext cx="1164596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/>
            <p:cNvCxnSpPr/>
            <p:nvPr/>
          </p:nvCxnSpPr>
          <p:spPr>
            <a:xfrm flipV="1">
              <a:off x="2843432" y="1655452"/>
              <a:ext cx="165600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0" name="Рисунок 10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5021" y="1387805"/>
              <a:ext cx="252000" cy="252000"/>
            </a:xfrm>
            <a:prstGeom prst="rect">
              <a:avLst/>
            </a:prstGeom>
          </p:spPr>
        </p:pic>
        <p:pic>
          <p:nvPicPr>
            <p:cNvPr id="111" name="Рисунок 1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5021" y="1681047"/>
              <a:ext cx="252000" cy="252000"/>
            </a:xfrm>
            <a:prstGeom prst="rect">
              <a:avLst/>
            </a:prstGeom>
          </p:spPr>
        </p:pic>
        <p:pic>
          <p:nvPicPr>
            <p:cNvPr id="112" name="Рисунок 11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7764" t="31546" r="30043" b="31713"/>
            <a:stretch/>
          </p:blipFill>
          <p:spPr>
            <a:xfrm>
              <a:off x="2843432" y="2255121"/>
              <a:ext cx="328268" cy="286250"/>
            </a:xfrm>
            <a:prstGeom prst="rect">
              <a:avLst/>
            </a:prstGeom>
          </p:spPr>
        </p:pic>
        <p:sp>
          <p:nvSpPr>
            <p:cNvPr id="113" name="Прямоугольник 112"/>
            <p:cNvSpPr/>
            <p:nvPr/>
          </p:nvSpPr>
          <p:spPr bwMode="auto">
            <a:xfrm>
              <a:off x="2833201" y="2852365"/>
              <a:ext cx="1656000" cy="666828"/>
            </a:xfrm>
            <a:prstGeom prst="rect">
              <a:avLst/>
            </a:prstGeom>
            <a:ln w="31750">
              <a:solidFill>
                <a:srgbClr val="FF0000"/>
              </a:solidFill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68580" tIns="68580" rIns="6858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900" b="1" dirty="0">
                <a:solidFill>
                  <a:srgbClr val="0070C0"/>
                </a:solidFill>
                <a:cs typeface="Arial" charset="0"/>
              </a:endParaRP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70C0"/>
                  </a:solidFill>
                  <a:cs typeface="Arial" charset="0"/>
                </a:rPr>
                <a:t>  </a:t>
              </a: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70C0"/>
                  </a:solidFill>
                  <a:cs typeface="Arial" charset="0"/>
                </a:rPr>
                <a:t>       </a:t>
              </a: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900" b="1" dirty="0">
                <a:solidFill>
                  <a:srgbClr val="0070C0"/>
                </a:solidFill>
                <a:cs typeface="Arial" charset="0"/>
              </a:endParaRP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70C0"/>
                  </a:solidFill>
                  <a:cs typeface="Arial" charset="0"/>
                </a:rPr>
                <a:t>      </a:t>
              </a:r>
              <a:r>
                <a:rPr lang="ru-RU" sz="1050" b="1" dirty="0">
                  <a:solidFill>
                    <a:srgbClr val="0070C0"/>
                  </a:solidFill>
                  <a:cs typeface="Arial" charset="0"/>
                </a:rPr>
                <a:t>      </a:t>
              </a:r>
            </a:p>
          </p:txBody>
        </p:sp>
        <p:sp>
          <p:nvSpPr>
            <p:cNvPr id="114" name="Пятно 1 113"/>
            <p:cNvSpPr/>
            <p:nvPr/>
          </p:nvSpPr>
          <p:spPr>
            <a:xfrm>
              <a:off x="2586881" y="2921580"/>
              <a:ext cx="254545" cy="231683"/>
            </a:xfrm>
            <a:prstGeom prst="irregularSeal1">
              <a:avLst/>
            </a:prstGeom>
            <a:solidFill>
              <a:srgbClr val="FF5050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50" dirty="0" smtClean="0">
                  <a:solidFill>
                    <a:schemeClr val="tx1"/>
                  </a:solidFill>
                </a:rPr>
                <a:t>2</a:t>
              </a:r>
              <a:endParaRPr lang="ru-RU" sz="1350" dirty="0">
                <a:solidFill>
                  <a:schemeClr val="tx1"/>
                </a:solidFill>
              </a:endParaRPr>
            </a:p>
          </p:txBody>
        </p:sp>
        <p:sp>
          <p:nvSpPr>
            <p:cNvPr id="115" name="Скругленный прямоугольник 114"/>
            <p:cNvSpPr/>
            <p:nvPr/>
          </p:nvSpPr>
          <p:spPr>
            <a:xfrm>
              <a:off x="1735666" y="2048200"/>
              <a:ext cx="989092" cy="4193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50" b="1" dirty="0" smtClean="0">
                  <a:solidFill>
                    <a:schemeClr val="tx1"/>
                  </a:solidFill>
                </a:rPr>
                <a:t>100-200</a:t>
              </a:r>
              <a:endParaRPr lang="ru-RU" sz="1350" b="1" dirty="0">
                <a:solidFill>
                  <a:schemeClr val="tx1"/>
                </a:solidFill>
              </a:endParaRPr>
            </a:p>
          </p:txBody>
        </p:sp>
        <p:sp>
          <p:nvSpPr>
            <p:cNvPr id="117" name="Стрелка вправо 116"/>
            <p:cNvSpPr/>
            <p:nvPr/>
          </p:nvSpPr>
          <p:spPr>
            <a:xfrm>
              <a:off x="2444871" y="2179209"/>
              <a:ext cx="244790" cy="1631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18" name="Прямоугольник 117"/>
            <p:cNvSpPr/>
            <p:nvPr/>
          </p:nvSpPr>
          <p:spPr>
            <a:xfrm>
              <a:off x="1796341" y="2306705"/>
              <a:ext cx="68109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600" b="1" dirty="0"/>
                <a:t>расстояние</a:t>
              </a:r>
            </a:p>
          </p:txBody>
        </p:sp>
      </p:grpSp>
      <p:sp>
        <p:nvSpPr>
          <p:cNvPr id="119" name="Скругленный прямоугольник 118"/>
          <p:cNvSpPr/>
          <p:nvPr/>
        </p:nvSpPr>
        <p:spPr>
          <a:xfrm>
            <a:off x="6556740" y="1018371"/>
            <a:ext cx="913008" cy="3145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 smtClean="0">
                <a:solidFill>
                  <a:schemeClr val="tx1"/>
                </a:solidFill>
              </a:rPr>
              <a:t>0</a:t>
            </a:r>
            <a:endParaRPr lang="ru-RU" sz="1350" b="1" dirty="0">
              <a:solidFill>
                <a:schemeClr val="tx1"/>
              </a:solidFill>
            </a:endParaRPr>
          </a:p>
        </p:txBody>
      </p:sp>
      <p:grpSp>
        <p:nvGrpSpPr>
          <p:cNvPr id="5" name="Группа 119"/>
          <p:cNvGrpSpPr/>
          <p:nvPr/>
        </p:nvGrpSpPr>
        <p:grpSpPr>
          <a:xfrm>
            <a:off x="6530929" y="997783"/>
            <a:ext cx="2613071" cy="1615592"/>
            <a:chOff x="1668605" y="1365071"/>
            <a:chExt cx="2830827" cy="2154122"/>
          </a:xfrm>
        </p:grpSpPr>
        <p:sp>
          <p:nvSpPr>
            <p:cNvPr id="121" name="Прямоугольник 120"/>
            <p:cNvSpPr/>
            <p:nvPr/>
          </p:nvSpPr>
          <p:spPr bwMode="auto">
            <a:xfrm>
              <a:off x="2833201" y="1376437"/>
              <a:ext cx="1411379" cy="1486240"/>
            </a:xfrm>
            <a:prstGeom prst="rect">
              <a:avLst/>
            </a:prstGeom>
            <a:ln w="31750">
              <a:solidFill>
                <a:srgbClr val="0070C0"/>
              </a:solidFill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68580" tIns="68580" rIns="6858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900" b="1" dirty="0">
                <a:solidFill>
                  <a:srgbClr val="0070C0"/>
                </a:solidFill>
                <a:cs typeface="Arial" charset="0"/>
              </a:endParaRP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70C0"/>
                  </a:solidFill>
                  <a:cs typeface="Arial" charset="0"/>
                </a:rPr>
                <a:t>  </a:t>
              </a: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70C0"/>
                  </a:solidFill>
                  <a:cs typeface="Arial" charset="0"/>
                </a:rPr>
                <a:t>       </a:t>
              </a: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900" b="1" dirty="0">
                <a:solidFill>
                  <a:srgbClr val="0070C0"/>
                </a:solidFill>
                <a:cs typeface="Arial" charset="0"/>
              </a:endParaRP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70C0"/>
                  </a:solidFill>
                  <a:cs typeface="Arial" charset="0"/>
                </a:rPr>
                <a:t>      </a:t>
              </a: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 smtClean="0">
                  <a:solidFill>
                    <a:srgbClr val="0070C0"/>
                  </a:solidFill>
                  <a:cs typeface="Arial" charset="0"/>
                </a:rPr>
                <a:t> обработка заявок</a:t>
              </a:r>
              <a:endParaRPr lang="ru-RU" sz="900" b="1" dirty="0">
                <a:solidFill>
                  <a:srgbClr val="0070C0"/>
                </a:solidFill>
                <a:cs typeface="Arial" charset="0"/>
              </a:endParaRP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 smtClean="0">
                  <a:solidFill>
                    <a:srgbClr val="0070C0"/>
                  </a:solidFill>
                  <a:cs typeface="Arial" charset="0"/>
                </a:rPr>
                <a:t>……………………</a:t>
              </a:r>
              <a:endParaRPr lang="ru-RU" sz="1050" b="1" dirty="0">
                <a:solidFill>
                  <a:srgbClr val="0070C0"/>
                </a:solidFill>
                <a:cs typeface="Arial" charset="0"/>
              </a:endParaRPr>
            </a:p>
          </p:txBody>
        </p:sp>
        <p:cxnSp>
          <p:nvCxnSpPr>
            <p:cNvPr id="122" name="Прямая соединительная линия 121"/>
            <p:cNvCxnSpPr/>
            <p:nvPr/>
          </p:nvCxnSpPr>
          <p:spPr>
            <a:xfrm flipV="1">
              <a:off x="2843432" y="2220065"/>
              <a:ext cx="165600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65021" y="1955823"/>
              <a:ext cx="252000" cy="252000"/>
            </a:xfrm>
            <a:prstGeom prst="rect">
              <a:avLst/>
            </a:prstGeom>
          </p:spPr>
        </p:pic>
        <p:cxnSp>
          <p:nvCxnSpPr>
            <p:cNvPr id="124" name="Прямая соединительная линия 123"/>
            <p:cNvCxnSpPr/>
            <p:nvPr/>
          </p:nvCxnSpPr>
          <p:spPr>
            <a:xfrm flipV="1">
              <a:off x="2843432" y="1953835"/>
              <a:ext cx="165600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479" y="1365071"/>
              <a:ext cx="252000" cy="252000"/>
            </a:xfrm>
            <a:prstGeom prst="rect">
              <a:avLst/>
            </a:prstGeom>
          </p:spPr>
        </p:pic>
        <p:cxnSp>
          <p:nvCxnSpPr>
            <p:cNvPr id="126" name="Прямая со стрелкой 125"/>
            <p:cNvCxnSpPr/>
            <p:nvPr/>
          </p:nvCxnSpPr>
          <p:spPr>
            <a:xfrm>
              <a:off x="1668605" y="1927273"/>
              <a:ext cx="1164596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Прямая соединительная линия 126"/>
            <p:cNvCxnSpPr/>
            <p:nvPr/>
          </p:nvCxnSpPr>
          <p:spPr>
            <a:xfrm flipV="1">
              <a:off x="2843432" y="1655452"/>
              <a:ext cx="165600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8" name="Рисунок 1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5021" y="1387805"/>
              <a:ext cx="252000" cy="252000"/>
            </a:xfrm>
            <a:prstGeom prst="rect">
              <a:avLst/>
            </a:prstGeom>
          </p:spPr>
        </p:pic>
        <p:pic>
          <p:nvPicPr>
            <p:cNvPr id="129" name="Рисунок 1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5021" y="1681047"/>
              <a:ext cx="252000" cy="252000"/>
            </a:xfrm>
            <a:prstGeom prst="rect">
              <a:avLst/>
            </a:prstGeom>
          </p:spPr>
        </p:pic>
        <p:pic>
          <p:nvPicPr>
            <p:cNvPr id="130" name="Рисунок 129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7764" t="31546" r="30043" b="31713"/>
            <a:stretch/>
          </p:blipFill>
          <p:spPr>
            <a:xfrm>
              <a:off x="2843432" y="2255121"/>
              <a:ext cx="328268" cy="286250"/>
            </a:xfrm>
            <a:prstGeom prst="rect">
              <a:avLst/>
            </a:prstGeom>
          </p:spPr>
        </p:pic>
        <p:sp>
          <p:nvSpPr>
            <p:cNvPr id="131" name="Прямоугольник 130"/>
            <p:cNvSpPr/>
            <p:nvPr/>
          </p:nvSpPr>
          <p:spPr bwMode="auto">
            <a:xfrm>
              <a:off x="2833202" y="2852365"/>
              <a:ext cx="1411380" cy="666828"/>
            </a:xfrm>
            <a:prstGeom prst="rect">
              <a:avLst/>
            </a:prstGeom>
            <a:ln w="31750">
              <a:solidFill>
                <a:srgbClr val="FF0000"/>
              </a:solidFill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68580" tIns="68580" rIns="6858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900" b="1" dirty="0">
                <a:solidFill>
                  <a:srgbClr val="0070C0"/>
                </a:solidFill>
                <a:cs typeface="Arial" charset="0"/>
              </a:endParaRP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70C0"/>
                  </a:solidFill>
                  <a:cs typeface="Arial" charset="0"/>
                </a:rPr>
                <a:t>  </a:t>
              </a: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70C0"/>
                  </a:solidFill>
                  <a:cs typeface="Arial" charset="0"/>
                </a:rPr>
                <a:t>       </a:t>
              </a: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900" b="1" dirty="0">
                <a:solidFill>
                  <a:srgbClr val="0070C0"/>
                </a:solidFill>
                <a:cs typeface="Arial" charset="0"/>
              </a:endParaRP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70C0"/>
                  </a:solidFill>
                  <a:cs typeface="Arial" charset="0"/>
                </a:rPr>
                <a:t>      </a:t>
              </a:r>
              <a:r>
                <a:rPr lang="ru-RU" sz="1050" b="1" dirty="0">
                  <a:solidFill>
                    <a:srgbClr val="0070C0"/>
                  </a:solidFill>
                  <a:cs typeface="Arial" charset="0"/>
                </a:rPr>
                <a:t>      </a:t>
              </a:r>
            </a:p>
          </p:txBody>
        </p:sp>
        <p:sp>
          <p:nvSpPr>
            <p:cNvPr id="132" name="Пятно 1 131"/>
            <p:cNvSpPr/>
            <p:nvPr/>
          </p:nvSpPr>
          <p:spPr>
            <a:xfrm>
              <a:off x="2891261" y="2912413"/>
              <a:ext cx="181055" cy="231682"/>
            </a:xfrm>
            <a:prstGeom prst="irregularSeal1">
              <a:avLst/>
            </a:prstGeom>
            <a:solidFill>
              <a:srgbClr val="FF5050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33" name="Скругленный прямоугольник 132"/>
            <p:cNvSpPr/>
            <p:nvPr/>
          </p:nvSpPr>
          <p:spPr>
            <a:xfrm>
              <a:off x="1735666" y="2048200"/>
              <a:ext cx="989092" cy="4193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50" b="1" dirty="0" smtClean="0">
                  <a:solidFill>
                    <a:schemeClr val="tx1"/>
                  </a:solidFill>
                </a:rPr>
                <a:t>0</a:t>
              </a:r>
              <a:endParaRPr lang="ru-RU" sz="1350" b="1" dirty="0">
                <a:solidFill>
                  <a:schemeClr val="tx1"/>
                </a:solidFill>
              </a:endParaRPr>
            </a:p>
          </p:txBody>
        </p:sp>
        <p:sp>
          <p:nvSpPr>
            <p:cNvPr id="134" name="Стрелка вправо 133"/>
            <p:cNvSpPr/>
            <p:nvPr/>
          </p:nvSpPr>
          <p:spPr>
            <a:xfrm>
              <a:off x="2444871" y="2179209"/>
              <a:ext cx="244790" cy="1631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35" name="Прямоугольник 134"/>
            <p:cNvSpPr/>
            <p:nvPr/>
          </p:nvSpPr>
          <p:spPr>
            <a:xfrm>
              <a:off x="1811237" y="2279205"/>
              <a:ext cx="68109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600" b="1" dirty="0"/>
                <a:t>расстояние</a:t>
              </a:r>
            </a:p>
          </p:txBody>
        </p:sp>
      </p:grpSp>
      <p:sp>
        <p:nvSpPr>
          <p:cNvPr id="136" name="Скругленный прямоугольник 135"/>
          <p:cNvSpPr/>
          <p:nvPr/>
        </p:nvSpPr>
        <p:spPr>
          <a:xfrm>
            <a:off x="225311" y="2779077"/>
            <a:ext cx="719265" cy="3145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 smtClean="0">
                <a:solidFill>
                  <a:schemeClr val="tx1"/>
                </a:solidFill>
              </a:rPr>
              <a:t>0</a:t>
            </a:r>
            <a:endParaRPr lang="ru-RU" sz="1350" b="1" dirty="0">
              <a:solidFill>
                <a:schemeClr val="tx1"/>
              </a:solidFill>
            </a:endParaRPr>
          </a:p>
        </p:txBody>
      </p:sp>
      <p:grpSp>
        <p:nvGrpSpPr>
          <p:cNvPr id="6" name="Группа 136"/>
          <p:cNvGrpSpPr/>
          <p:nvPr/>
        </p:nvGrpSpPr>
        <p:grpSpPr>
          <a:xfrm>
            <a:off x="-333" y="2785990"/>
            <a:ext cx="2613071" cy="1615592"/>
            <a:chOff x="1668605" y="1365071"/>
            <a:chExt cx="2830827" cy="2154122"/>
          </a:xfrm>
        </p:grpSpPr>
        <p:sp>
          <p:nvSpPr>
            <p:cNvPr id="143" name="Прямоугольник 142"/>
            <p:cNvSpPr/>
            <p:nvPr/>
          </p:nvSpPr>
          <p:spPr bwMode="auto">
            <a:xfrm>
              <a:off x="2833201" y="1376437"/>
              <a:ext cx="1656000" cy="1486240"/>
            </a:xfrm>
            <a:prstGeom prst="rect">
              <a:avLst/>
            </a:prstGeom>
            <a:ln w="31750">
              <a:solidFill>
                <a:srgbClr val="0070C0"/>
              </a:solidFill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68580" tIns="68580" rIns="6858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900" b="1" dirty="0">
                <a:solidFill>
                  <a:srgbClr val="0070C0"/>
                </a:solidFill>
                <a:cs typeface="Arial" charset="0"/>
              </a:endParaRP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70C0"/>
                  </a:solidFill>
                  <a:cs typeface="Arial" charset="0"/>
                </a:rPr>
                <a:t>  </a:t>
              </a: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70C0"/>
                  </a:solidFill>
                  <a:cs typeface="Arial" charset="0"/>
                </a:rPr>
                <a:t>       </a:t>
              </a: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900" b="1" dirty="0">
                <a:solidFill>
                  <a:srgbClr val="0070C0"/>
                </a:solidFill>
                <a:cs typeface="Arial" charset="0"/>
              </a:endParaRP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70C0"/>
                  </a:solidFill>
                  <a:cs typeface="Arial" charset="0"/>
                </a:rPr>
                <a:t>      ………………………………</a:t>
              </a: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 smtClean="0">
                  <a:solidFill>
                    <a:srgbClr val="0070C0"/>
                  </a:solidFill>
                  <a:cs typeface="Arial" charset="0"/>
                </a:rPr>
                <a:t>……составление заявки </a:t>
              </a: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 smtClean="0">
                  <a:solidFill>
                    <a:srgbClr val="0070C0"/>
                  </a:solidFill>
                  <a:cs typeface="Arial" charset="0"/>
                </a:rPr>
                <a:t>для 1-4 </a:t>
              </a:r>
              <a:r>
                <a:rPr lang="ru-RU" sz="900" b="1" dirty="0" err="1" smtClean="0">
                  <a:solidFill>
                    <a:srgbClr val="0070C0"/>
                  </a:solidFill>
                  <a:cs typeface="Arial" charset="0"/>
                </a:rPr>
                <a:t>кл</a:t>
              </a:r>
              <a:r>
                <a:rPr lang="ru-RU" sz="900" b="1" dirty="0" smtClean="0">
                  <a:solidFill>
                    <a:srgbClr val="0070C0"/>
                  </a:solidFill>
                  <a:cs typeface="Arial" charset="0"/>
                </a:rPr>
                <a:t> и для 5-11 </a:t>
              </a:r>
              <a:r>
                <a:rPr lang="ru-RU" sz="900" b="1" dirty="0" err="1" smtClean="0">
                  <a:solidFill>
                    <a:srgbClr val="0070C0"/>
                  </a:solidFill>
                  <a:cs typeface="Arial" charset="0"/>
                </a:rPr>
                <a:t>кл</a:t>
              </a:r>
              <a:endParaRPr lang="ru-RU" sz="900" b="1" dirty="0" smtClean="0">
                <a:solidFill>
                  <a:srgbClr val="0070C0"/>
                </a:solidFill>
                <a:cs typeface="Arial" charset="0"/>
              </a:endParaRP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 smtClean="0">
                  <a:solidFill>
                    <a:srgbClr val="0070C0"/>
                  </a:solidFill>
                  <a:cs typeface="Arial" charset="0"/>
                </a:rPr>
                <a:t>……………………………………</a:t>
              </a: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050" b="1" dirty="0" smtClean="0">
                  <a:solidFill>
                    <a:srgbClr val="0070C0"/>
                  </a:solidFill>
                  <a:cs typeface="Arial" charset="0"/>
                </a:rPr>
                <a:t>      </a:t>
              </a:r>
              <a:endParaRPr lang="ru-RU" sz="1050" b="1" dirty="0">
                <a:solidFill>
                  <a:srgbClr val="0070C0"/>
                </a:solidFill>
                <a:cs typeface="Arial" charset="0"/>
              </a:endParaRPr>
            </a:p>
          </p:txBody>
        </p:sp>
        <p:cxnSp>
          <p:nvCxnSpPr>
            <p:cNvPr id="144" name="Прямая соединительная линия 143"/>
            <p:cNvCxnSpPr/>
            <p:nvPr/>
          </p:nvCxnSpPr>
          <p:spPr>
            <a:xfrm flipV="1">
              <a:off x="2843432" y="2220065"/>
              <a:ext cx="165600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5" name="Рисунок 14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65021" y="1955823"/>
              <a:ext cx="252000" cy="252000"/>
            </a:xfrm>
            <a:prstGeom prst="rect">
              <a:avLst/>
            </a:prstGeom>
          </p:spPr>
        </p:pic>
        <p:cxnSp>
          <p:nvCxnSpPr>
            <p:cNvPr id="147" name="Прямая соединительная линия 146"/>
            <p:cNvCxnSpPr/>
            <p:nvPr/>
          </p:nvCxnSpPr>
          <p:spPr>
            <a:xfrm flipV="1">
              <a:off x="2843432" y="1953835"/>
              <a:ext cx="165600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8" name="Рисунок 1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479" y="1365071"/>
              <a:ext cx="252000" cy="252000"/>
            </a:xfrm>
            <a:prstGeom prst="rect">
              <a:avLst/>
            </a:prstGeom>
          </p:spPr>
        </p:pic>
        <p:cxnSp>
          <p:nvCxnSpPr>
            <p:cNvPr id="150" name="Прямая со стрелкой 149"/>
            <p:cNvCxnSpPr/>
            <p:nvPr/>
          </p:nvCxnSpPr>
          <p:spPr>
            <a:xfrm>
              <a:off x="1668605" y="1927273"/>
              <a:ext cx="1164596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Прямая соединительная линия 150"/>
            <p:cNvCxnSpPr/>
            <p:nvPr/>
          </p:nvCxnSpPr>
          <p:spPr>
            <a:xfrm flipV="1">
              <a:off x="2843432" y="1655452"/>
              <a:ext cx="165600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2" name="Рисунок 15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5021" y="1387805"/>
              <a:ext cx="252000" cy="252000"/>
            </a:xfrm>
            <a:prstGeom prst="rect">
              <a:avLst/>
            </a:prstGeom>
          </p:spPr>
        </p:pic>
        <p:pic>
          <p:nvPicPr>
            <p:cNvPr id="156" name="Рисунок 15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5021" y="1681047"/>
              <a:ext cx="252000" cy="252000"/>
            </a:xfrm>
            <a:prstGeom prst="rect">
              <a:avLst/>
            </a:prstGeom>
          </p:spPr>
        </p:pic>
        <p:pic>
          <p:nvPicPr>
            <p:cNvPr id="157" name="Рисунок 156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7764" t="31546" r="30043" b="31713"/>
            <a:stretch/>
          </p:blipFill>
          <p:spPr>
            <a:xfrm>
              <a:off x="2843432" y="2255121"/>
              <a:ext cx="328268" cy="286250"/>
            </a:xfrm>
            <a:prstGeom prst="rect">
              <a:avLst/>
            </a:prstGeom>
          </p:spPr>
        </p:pic>
        <p:sp>
          <p:nvSpPr>
            <p:cNvPr id="158" name="Прямоугольник 157"/>
            <p:cNvSpPr/>
            <p:nvPr/>
          </p:nvSpPr>
          <p:spPr bwMode="auto">
            <a:xfrm>
              <a:off x="2833201" y="2852365"/>
              <a:ext cx="1656000" cy="666828"/>
            </a:xfrm>
            <a:prstGeom prst="rect">
              <a:avLst/>
            </a:prstGeom>
            <a:ln w="31750">
              <a:solidFill>
                <a:srgbClr val="FF0000"/>
              </a:solidFill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68580" tIns="68580" rIns="6858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900" b="1" dirty="0">
                <a:solidFill>
                  <a:srgbClr val="0070C0"/>
                </a:solidFill>
                <a:cs typeface="Arial" charset="0"/>
              </a:endParaRP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70C0"/>
                  </a:solidFill>
                  <a:cs typeface="Arial" charset="0"/>
                </a:rPr>
                <a:t>  </a:t>
              </a: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70C0"/>
                  </a:solidFill>
                  <a:cs typeface="Arial" charset="0"/>
                </a:rPr>
                <a:t>       </a:t>
              </a: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900" b="1" dirty="0">
                <a:solidFill>
                  <a:srgbClr val="0070C0"/>
                </a:solidFill>
                <a:cs typeface="Arial" charset="0"/>
              </a:endParaRP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70C0"/>
                  </a:solidFill>
                  <a:cs typeface="Arial" charset="0"/>
                </a:rPr>
                <a:t>      </a:t>
              </a:r>
              <a:r>
                <a:rPr lang="ru-RU" sz="1050" b="1" dirty="0">
                  <a:solidFill>
                    <a:srgbClr val="0070C0"/>
                  </a:solidFill>
                  <a:cs typeface="Arial" charset="0"/>
                </a:rPr>
                <a:t>      </a:t>
              </a:r>
            </a:p>
          </p:txBody>
        </p:sp>
        <p:sp>
          <p:nvSpPr>
            <p:cNvPr id="159" name="Пятно 1 158"/>
            <p:cNvSpPr/>
            <p:nvPr/>
          </p:nvSpPr>
          <p:spPr>
            <a:xfrm>
              <a:off x="2607429" y="2894079"/>
              <a:ext cx="248893" cy="231683"/>
            </a:xfrm>
            <a:prstGeom prst="irregularSeal1">
              <a:avLst/>
            </a:prstGeom>
            <a:solidFill>
              <a:srgbClr val="FF5050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50" dirty="0" smtClean="0">
                  <a:solidFill>
                    <a:schemeClr val="tx1"/>
                  </a:solidFill>
                </a:rPr>
                <a:t>4</a:t>
              </a:r>
              <a:endParaRPr lang="ru-RU" sz="1350" dirty="0">
                <a:solidFill>
                  <a:schemeClr val="tx1"/>
                </a:solidFill>
              </a:endParaRPr>
            </a:p>
          </p:txBody>
        </p:sp>
        <p:sp>
          <p:nvSpPr>
            <p:cNvPr id="160" name="Скругленный прямоугольник 159"/>
            <p:cNvSpPr/>
            <p:nvPr/>
          </p:nvSpPr>
          <p:spPr>
            <a:xfrm>
              <a:off x="1913053" y="2048200"/>
              <a:ext cx="811705" cy="4193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50" b="1" dirty="0" smtClean="0">
                  <a:solidFill>
                    <a:schemeClr val="tx1"/>
                  </a:solidFill>
                </a:rPr>
                <a:t>0</a:t>
              </a:r>
              <a:endParaRPr lang="ru-RU" sz="1350" b="1" dirty="0">
                <a:solidFill>
                  <a:schemeClr val="tx1"/>
                </a:solidFill>
              </a:endParaRPr>
            </a:p>
          </p:txBody>
        </p:sp>
        <p:sp>
          <p:nvSpPr>
            <p:cNvPr id="165" name="Стрелка вправо 164"/>
            <p:cNvSpPr/>
            <p:nvPr/>
          </p:nvSpPr>
          <p:spPr>
            <a:xfrm>
              <a:off x="2444871" y="2179209"/>
              <a:ext cx="244790" cy="1631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68" name="Прямоугольник 167"/>
            <p:cNvSpPr/>
            <p:nvPr/>
          </p:nvSpPr>
          <p:spPr>
            <a:xfrm>
              <a:off x="1913053" y="2321033"/>
              <a:ext cx="64339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600" b="1" dirty="0"/>
                <a:t>расстояние</a:t>
              </a:r>
            </a:p>
          </p:txBody>
        </p:sp>
      </p:grpSp>
      <p:sp>
        <p:nvSpPr>
          <p:cNvPr id="171" name="Скругленный прямоугольник 170"/>
          <p:cNvSpPr/>
          <p:nvPr/>
        </p:nvSpPr>
        <p:spPr>
          <a:xfrm>
            <a:off x="2653384" y="2789823"/>
            <a:ext cx="913008" cy="3145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 smtClean="0">
                <a:solidFill>
                  <a:schemeClr val="tx1"/>
                </a:solidFill>
              </a:rPr>
              <a:t>2 мин</a:t>
            </a:r>
            <a:endParaRPr lang="ru-RU" sz="1350" b="1" dirty="0">
              <a:solidFill>
                <a:schemeClr val="tx1"/>
              </a:solidFill>
            </a:endParaRPr>
          </a:p>
        </p:txBody>
      </p:sp>
      <p:grpSp>
        <p:nvGrpSpPr>
          <p:cNvPr id="7" name="Группа 171"/>
          <p:cNvGrpSpPr/>
          <p:nvPr/>
        </p:nvGrpSpPr>
        <p:grpSpPr>
          <a:xfrm>
            <a:off x="2676485" y="2824237"/>
            <a:ext cx="2613071" cy="1567466"/>
            <a:chOff x="1668605" y="1365071"/>
            <a:chExt cx="2830827" cy="2089954"/>
          </a:xfrm>
        </p:grpSpPr>
        <p:sp>
          <p:nvSpPr>
            <p:cNvPr id="177" name="Прямоугольник 176"/>
            <p:cNvSpPr/>
            <p:nvPr/>
          </p:nvSpPr>
          <p:spPr bwMode="auto">
            <a:xfrm>
              <a:off x="2833201" y="1376437"/>
              <a:ext cx="1656000" cy="1486240"/>
            </a:xfrm>
            <a:prstGeom prst="rect">
              <a:avLst/>
            </a:prstGeom>
            <a:ln w="31750">
              <a:solidFill>
                <a:srgbClr val="0070C0"/>
              </a:solidFill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68580" tIns="68580" rIns="6858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900" b="1" dirty="0">
                <a:solidFill>
                  <a:srgbClr val="0070C0"/>
                </a:solidFill>
                <a:cs typeface="Arial" charset="0"/>
              </a:endParaRP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70C0"/>
                  </a:solidFill>
                  <a:cs typeface="Arial" charset="0"/>
                </a:rPr>
                <a:t>  </a:t>
              </a: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70C0"/>
                  </a:solidFill>
                  <a:cs typeface="Arial" charset="0"/>
                </a:rPr>
                <a:t>       </a:t>
              </a: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900" b="1" dirty="0">
                <a:solidFill>
                  <a:srgbClr val="0070C0"/>
                </a:solidFill>
                <a:cs typeface="Arial" charset="0"/>
              </a:endParaRP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70C0"/>
                  </a:solidFill>
                  <a:cs typeface="Arial" charset="0"/>
                </a:rPr>
                <a:t>      ………………………………</a:t>
              </a: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 smtClean="0">
                  <a:solidFill>
                    <a:srgbClr val="0070C0"/>
                  </a:solidFill>
                  <a:cs typeface="Arial" charset="0"/>
                </a:rPr>
                <a:t>……передача  заявок</a:t>
              </a: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 smtClean="0">
                  <a:solidFill>
                    <a:srgbClr val="0070C0"/>
                  </a:solidFill>
                  <a:cs typeface="Arial" charset="0"/>
                </a:rPr>
                <a:t>Шеф-повару</a:t>
              </a: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900" b="1" dirty="0">
                <a:solidFill>
                  <a:srgbClr val="0070C0"/>
                </a:solidFill>
                <a:cs typeface="Arial" charset="0"/>
              </a:endParaRP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 smtClean="0">
                  <a:solidFill>
                    <a:srgbClr val="0070C0"/>
                  </a:solidFill>
                  <a:cs typeface="Arial" charset="0"/>
                </a:rPr>
                <a:t>………………………………</a:t>
              </a:r>
              <a:endParaRPr lang="ru-RU" sz="900" b="1" dirty="0">
                <a:solidFill>
                  <a:srgbClr val="0070C0"/>
                </a:solidFill>
                <a:cs typeface="Arial" charset="0"/>
              </a:endParaRP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050" b="1" dirty="0">
                  <a:solidFill>
                    <a:srgbClr val="0070C0"/>
                  </a:solidFill>
                  <a:cs typeface="Arial" charset="0"/>
                </a:rPr>
                <a:t>      </a:t>
              </a:r>
            </a:p>
          </p:txBody>
        </p:sp>
        <p:cxnSp>
          <p:nvCxnSpPr>
            <p:cNvPr id="179" name="Прямая соединительная линия 178"/>
            <p:cNvCxnSpPr/>
            <p:nvPr/>
          </p:nvCxnSpPr>
          <p:spPr>
            <a:xfrm flipV="1">
              <a:off x="2843432" y="2220065"/>
              <a:ext cx="165600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1" name="Рисунок 18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65021" y="1955823"/>
              <a:ext cx="252000" cy="252000"/>
            </a:xfrm>
            <a:prstGeom prst="rect">
              <a:avLst/>
            </a:prstGeom>
          </p:spPr>
        </p:pic>
        <p:cxnSp>
          <p:nvCxnSpPr>
            <p:cNvPr id="183" name="Прямая соединительная линия 182"/>
            <p:cNvCxnSpPr/>
            <p:nvPr/>
          </p:nvCxnSpPr>
          <p:spPr>
            <a:xfrm flipV="1">
              <a:off x="2843432" y="1953835"/>
              <a:ext cx="165600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6" name="Рисунок 18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479" y="1365071"/>
              <a:ext cx="252000" cy="252000"/>
            </a:xfrm>
            <a:prstGeom prst="rect">
              <a:avLst/>
            </a:prstGeom>
          </p:spPr>
        </p:pic>
        <p:cxnSp>
          <p:nvCxnSpPr>
            <p:cNvPr id="187" name="Прямая со стрелкой 186"/>
            <p:cNvCxnSpPr/>
            <p:nvPr/>
          </p:nvCxnSpPr>
          <p:spPr>
            <a:xfrm>
              <a:off x="1668605" y="1927273"/>
              <a:ext cx="1164596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Прямая соединительная линия 187"/>
            <p:cNvCxnSpPr/>
            <p:nvPr/>
          </p:nvCxnSpPr>
          <p:spPr>
            <a:xfrm flipV="1">
              <a:off x="2843432" y="1655452"/>
              <a:ext cx="165600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1" name="Рисунок 19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5021" y="1387805"/>
              <a:ext cx="252000" cy="252000"/>
            </a:xfrm>
            <a:prstGeom prst="rect">
              <a:avLst/>
            </a:prstGeom>
          </p:spPr>
        </p:pic>
        <p:pic>
          <p:nvPicPr>
            <p:cNvPr id="192" name="Рисунок 19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5021" y="1681047"/>
              <a:ext cx="252000" cy="252000"/>
            </a:xfrm>
            <a:prstGeom prst="rect">
              <a:avLst/>
            </a:prstGeom>
          </p:spPr>
        </p:pic>
        <p:pic>
          <p:nvPicPr>
            <p:cNvPr id="193" name="Рисунок 192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7764" t="31546" r="30043" b="31713"/>
            <a:stretch/>
          </p:blipFill>
          <p:spPr>
            <a:xfrm>
              <a:off x="2843432" y="2255121"/>
              <a:ext cx="328268" cy="286250"/>
            </a:xfrm>
            <a:prstGeom prst="rect">
              <a:avLst/>
            </a:prstGeom>
          </p:spPr>
        </p:pic>
        <p:sp>
          <p:nvSpPr>
            <p:cNvPr id="197" name="Прямоугольник 196"/>
            <p:cNvSpPr/>
            <p:nvPr/>
          </p:nvSpPr>
          <p:spPr bwMode="auto">
            <a:xfrm>
              <a:off x="2833201" y="2788197"/>
              <a:ext cx="1656000" cy="666828"/>
            </a:xfrm>
            <a:prstGeom prst="rect">
              <a:avLst/>
            </a:prstGeom>
            <a:ln w="31750">
              <a:solidFill>
                <a:srgbClr val="FF0000"/>
              </a:solidFill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68580" tIns="68580" rIns="6858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900" b="1" dirty="0">
                <a:solidFill>
                  <a:srgbClr val="0070C0"/>
                </a:solidFill>
                <a:cs typeface="Arial" charset="0"/>
              </a:endParaRP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70C0"/>
                  </a:solidFill>
                  <a:cs typeface="Arial" charset="0"/>
                </a:rPr>
                <a:t>  </a:t>
              </a: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70C0"/>
                  </a:solidFill>
                  <a:cs typeface="Arial" charset="0"/>
                </a:rPr>
                <a:t>       </a:t>
              </a: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900" b="1" dirty="0">
                <a:solidFill>
                  <a:srgbClr val="0070C0"/>
                </a:solidFill>
                <a:cs typeface="Arial" charset="0"/>
              </a:endParaRP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70C0"/>
                  </a:solidFill>
                  <a:cs typeface="Arial" charset="0"/>
                </a:rPr>
                <a:t>      </a:t>
              </a:r>
              <a:r>
                <a:rPr lang="ru-RU" sz="1050" b="1" dirty="0">
                  <a:solidFill>
                    <a:srgbClr val="0070C0"/>
                  </a:solidFill>
                  <a:cs typeface="Arial" charset="0"/>
                </a:rPr>
                <a:t>      </a:t>
              </a:r>
            </a:p>
          </p:txBody>
        </p:sp>
        <p:sp>
          <p:nvSpPr>
            <p:cNvPr id="199" name="Пятно 1 198"/>
            <p:cNvSpPr/>
            <p:nvPr/>
          </p:nvSpPr>
          <p:spPr>
            <a:xfrm>
              <a:off x="2508036" y="2930747"/>
              <a:ext cx="266357" cy="231683"/>
            </a:xfrm>
            <a:prstGeom prst="irregularSeal1">
              <a:avLst/>
            </a:prstGeom>
            <a:solidFill>
              <a:srgbClr val="FF5050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50" dirty="0" smtClean="0">
                  <a:solidFill>
                    <a:schemeClr val="tx1"/>
                  </a:solidFill>
                </a:rPr>
                <a:t>5</a:t>
              </a:r>
              <a:endParaRPr lang="ru-RU" sz="1350" dirty="0">
                <a:solidFill>
                  <a:schemeClr val="tx1"/>
                </a:solidFill>
              </a:endParaRPr>
            </a:p>
          </p:txBody>
        </p:sp>
        <p:sp>
          <p:nvSpPr>
            <p:cNvPr id="200" name="Скругленный прямоугольник 199"/>
            <p:cNvSpPr/>
            <p:nvPr/>
          </p:nvSpPr>
          <p:spPr>
            <a:xfrm>
              <a:off x="1735666" y="2048200"/>
              <a:ext cx="989092" cy="4193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50" b="1" dirty="0" smtClean="0">
                  <a:solidFill>
                    <a:schemeClr val="tx1"/>
                  </a:solidFill>
                </a:rPr>
                <a:t>100</a:t>
              </a:r>
              <a:endParaRPr lang="ru-RU" sz="1350" b="1" dirty="0">
                <a:solidFill>
                  <a:schemeClr val="tx1"/>
                </a:solidFill>
              </a:endParaRPr>
            </a:p>
          </p:txBody>
        </p:sp>
        <p:sp>
          <p:nvSpPr>
            <p:cNvPr id="201" name="Стрелка вправо 200"/>
            <p:cNvSpPr/>
            <p:nvPr/>
          </p:nvSpPr>
          <p:spPr>
            <a:xfrm>
              <a:off x="2444871" y="2179209"/>
              <a:ext cx="244790" cy="1631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02" name="Прямоугольник 201"/>
            <p:cNvSpPr/>
            <p:nvPr/>
          </p:nvSpPr>
          <p:spPr>
            <a:xfrm>
              <a:off x="1796341" y="2306705"/>
              <a:ext cx="68109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600" b="1" dirty="0"/>
                <a:t>расстояние</a:t>
              </a:r>
            </a:p>
          </p:txBody>
        </p:sp>
      </p:grpSp>
      <p:sp>
        <p:nvSpPr>
          <p:cNvPr id="203" name="Скругленный прямоугольник 202"/>
          <p:cNvSpPr/>
          <p:nvPr/>
        </p:nvSpPr>
        <p:spPr>
          <a:xfrm>
            <a:off x="5241292" y="2779077"/>
            <a:ext cx="913008" cy="3145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 smtClean="0">
                <a:solidFill>
                  <a:schemeClr val="tx1"/>
                </a:solidFill>
              </a:rPr>
              <a:t>1 мин</a:t>
            </a:r>
            <a:endParaRPr lang="ru-RU" sz="1350" b="1" dirty="0">
              <a:solidFill>
                <a:schemeClr val="tx1"/>
              </a:solidFill>
            </a:endParaRPr>
          </a:p>
        </p:txBody>
      </p:sp>
      <p:grpSp>
        <p:nvGrpSpPr>
          <p:cNvPr id="10" name="Группа 203"/>
          <p:cNvGrpSpPr/>
          <p:nvPr/>
        </p:nvGrpSpPr>
        <p:grpSpPr>
          <a:xfrm>
            <a:off x="5209391" y="2785990"/>
            <a:ext cx="2613071" cy="1615592"/>
            <a:chOff x="1668605" y="1365071"/>
            <a:chExt cx="2830827" cy="2154122"/>
          </a:xfrm>
        </p:grpSpPr>
        <p:sp>
          <p:nvSpPr>
            <p:cNvPr id="205" name="Прямоугольник 204"/>
            <p:cNvSpPr/>
            <p:nvPr/>
          </p:nvSpPr>
          <p:spPr bwMode="auto">
            <a:xfrm>
              <a:off x="2833201" y="1376437"/>
              <a:ext cx="1656000" cy="1486240"/>
            </a:xfrm>
            <a:prstGeom prst="rect">
              <a:avLst/>
            </a:prstGeom>
            <a:ln w="31750">
              <a:solidFill>
                <a:srgbClr val="0070C0"/>
              </a:solidFill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68580" tIns="68580" rIns="6858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900" b="1" dirty="0">
                <a:solidFill>
                  <a:srgbClr val="0070C0"/>
                </a:solidFill>
                <a:cs typeface="Arial" charset="0"/>
              </a:endParaRP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70C0"/>
                  </a:solidFill>
                  <a:cs typeface="Arial" charset="0"/>
                </a:rPr>
                <a:t>  </a:t>
              </a: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70C0"/>
                  </a:solidFill>
                  <a:cs typeface="Arial" charset="0"/>
                </a:rPr>
                <a:t>       </a:t>
              </a: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900" b="1" dirty="0">
                <a:solidFill>
                  <a:srgbClr val="0070C0"/>
                </a:solidFill>
                <a:cs typeface="Arial" charset="0"/>
              </a:endParaRP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70C0"/>
                  </a:solidFill>
                  <a:cs typeface="Arial" charset="0"/>
                </a:rPr>
                <a:t>   </a:t>
              </a: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 smtClean="0">
                  <a:solidFill>
                    <a:srgbClr val="0070C0"/>
                  </a:solidFill>
                  <a:cs typeface="Arial" charset="0"/>
                </a:rPr>
                <a:t>……закладка продуктов</a:t>
              </a: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 smtClean="0">
                  <a:solidFill>
                    <a:srgbClr val="0070C0"/>
                  </a:solidFill>
                  <a:cs typeface="Arial" charset="0"/>
                </a:rPr>
                <a:t> согласно заявкам</a:t>
              </a:r>
              <a:endParaRPr lang="ru-RU" sz="900" b="1" dirty="0">
                <a:solidFill>
                  <a:srgbClr val="0070C0"/>
                </a:solidFill>
                <a:cs typeface="Arial" charset="0"/>
              </a:endParaRP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70C0"/>
                  </a:solidFill>
                  <a:cs typeface="Arial" charset="0"/>
                </a:rPr>
                <a:t>……………………………………</a:t>
              </a: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050" b="1" dirty="0">
                  <a:solidFill>
                    <a:srgbClr val="0070C0"/>
                  </a:solidFill>
                  <a:cs typeface="Arial" charset="0"/>
                </a:rPr>
                <a:t>      </a:t>
              </a:r>
            </a:p>
          </p:txBody>
        </p:sp>
        <p:cxnSp>
          <p:nvCxnSpPr>
            <p:cNvPr id="206" name="Прямая соединительная линия 205"/>
            <p:cNvCxnSpPr/>
            <p:nvPr/>
          </p:nvCxnSpPr>
          <p:spPr>
            <a:xfrm flipV="1">
              <a:off x="2843432" y="2220065"/>
              <a:ext cx="165600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7" name="Рисунок 20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65021" y="1955823"/>
              <a:ext cx="252000" cy="252000"/>
            </a:xfrm>
            <a:prstGeom prst="rect">
              <a:avLst/>
            </a:prstGeom>
          </p:spPr>
        </p:pic>
        <p:cxnSp>
          <p:nvCxnSpPr>
            <p:cNvPr id="208" name="Прямая соединительная линия 207"/>
            <p:cNvCxnSpPr/>
            <p:nvPr/>
          </p:nvCxnSpPr>
          <p:spPr>
            <a:xfrm flipV="1">
              <a:off x="2843432" y="1953835"/>
              <a:ext cx="165600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9" name="Рисунок 20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479" y="1365071"/>
              <a:ext cx="252000" cy="252000"/>
            </a:xfrm>
            <a:prstGeom prst="rect">
              <a:avLst/>
            </a:prstGeom>
          </p:spPr>
        </p:pic>
        <p:cxnSp>
          <p:nvCxnSpPr>
            <p:cNvPr id="210" name="Прямая со стрелкой 209"/>
            <p:cNvCxnSpPr/>
            <p:nvPr/>
          </p:nvCxnSpPr>
          <p:spPr>
            <a:xfrm>
              <a:off x="1668605" y="1927273"/>
              <a:ext cx="1164596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Прямая соединительная линия 210"/>
            <p:cNvCxnSpPr/>
            <p:nvPr/>
          </p:nvCxnSpPr>
          <p:spPr>
            <a:xfrm flipV="1">
              <a:off x="2843432" y="1655452"/>
              <a:ext cx="165600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2" name="Рисунок 2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5021" y="1387805"/>
              <a:ext cx="252000" cy="252000"/>
            </a:xfrm>
            <a:prstGeom prst="rect">
              <a:avLst/>
            </a:prstGeom>
          </p:spPr>
        </p:pic>
        <p:pic>
          <p:nvPicPr>
            <p:cNvPr id="213" name="Рисунок 2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5021" y="1681047"/>
              <a:ext cx="252000" cy="252000"/>
            </a:xfrm>
            <a:prstGeom prst="rect">
              <a:avLst/>
            </a:prstGeom>
          </p:spPr>
        </p:pic>
        <p:pic>
          <p:nvPicPr>
            <p:cNvPr id="214" name="Рисунок 213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7764" t="31546" r="30043" b="31713"/>
            <a:stretch/>
          </p:blipFill>
          <p:spPr>
            <a:xfrm>
              <a:off x="2843432" y="2255121"/>
              <a:ext cx="328268" cy="286250"/>
            </a:xfrm>
            <a:prstGeom prst="rect">
              <a:avLst/>
            </a:prstGeom>
          </p:spPr>
        </p:pic>
        <p:sp>
          <p:nvSpPr>
            <p:cNvPr id="215" name="Прямоугольник 214"/>
            <p:cNvSpPr/>
            <p:nvPr/>
          </p:nvSpPr>
          <p:spPr bwMode="auto">
            <a:xfrm>
              <a:off x="2833201" y="2852365"/>
              <a:ext cx="1656000" cy="666828"/>
            </a:xfrm>
            <a:prstGeom prst="rect">
              <a:avLst/>
            </a:prstGeom>
            <a:ln w="31750">
              <a:solidFill>
                <a:srgbClr val="FF0000"/>
              </a:solidFill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68580" tIns="68580" rIns="6858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900" b="1" dirty="0">
                <a:solidFill>
                  <a:srgbClr val="0070C0"/>
                </a:solidFill>
                <a:cs typeface="Arial" charset="0"/>
              </a:endParaRP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70C0"/>
                  </a:solidFill>
                  <a:cs typeface="Arial" charset="0"/>
                </a:rPr>
                <a:t>  </a:t>
              </a: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70C0"/>
                  </a:solidFill>
                  <a:cs typeface="Arial" charset="0"/>
                </a:rPr>
                <a:t>       </a:t>
              </a: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900" b="1" dirty="0">
                <a:solidFill>
                  <a:srgbClr val="0070C0"/>
                </a:solidFill>
                <a:cs typeface="Arial" charset="0"/>
              </a:endParaRP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70C0"/>
                  </a:solidFill>
                  <a:cs typeface="Arial" charset="0"/>
                </a:rPr>
                <a:t>      </a:t>
              </a:r>
              <a:r>
                <a:rPr lang="ru-RU" sz="1050" b="1" dirty="0">
                  <a:solidFill>
                    <a:srgbClr val="0070C0"/>
                  </a:solidFill>
                  <a:cs typeface="Arial" charset="0"/>
                </a:rPr>
                <a:t>      </a:t>
              </a:r>
            </a:p>
          </p:txBody>
        </p:sp>
        <p:sp>
          <p:nvSpPr>
            <p:cNvPr id="216" name="Пятно 1 215"/>
            <p:cNvSpPr/>
            <p:nvPr/>
          </p:nvSpPr>
          <p:spPr>
            <a:xfrm>
              <a:off x="2527307" y="2903247"/>
              <a:ext cx="291774" cy="231683"/>
            </a:xfrm>
            <a:prstGeom prst="irregularSeal1">
              <a:avLst/>
            </a:prstGeom>
            <a:solidFill>
              <a:srgbClr val="FF5050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50" dirty="0" smtClean="0">
                  <a:solidFill>
                    <a:schemeClr val="tx1"/>
                  </a:solidFill>
                </a:rPr>
                <a:t>6</a:t>
              </a:r>
              <a:endParaRPr lang="ru-RU" sz="1350" dirty="0">
                <a:solidFill>
                  <a:schemeClr val="tx1"/>
                </a:solidFill>
              </a:endParaRPr>
            </a:p>
          </p:txBody>
        </p:sp>
        <p:sp>
          <p:nvSpPr>
            <p:cNvPr id="217" name="Скругленный прямоугольник 216"/>
            <p:cNvSpPr/>
            <p:nvPr/>
          </p:nvSpPr>
          <p:spPr>
            <a:xfrm>
              <a:off x="1735666" y="2048200"/>
              <a:ext cx="989092" cy="4193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50" b="1" dirty="0" smtClean="0">
                  <a:solidFill>
                    <a:schemeClr val="tx1"/>
                  </a:solidFill>
                </a:rPr>
                <a:t>30</a:t>
              </a:r>
              <a:endParaRPr lang="ru-RU" sz="1350" b="1" dirty="0">
                <a:solidFill>
                  <a:schemeClr val="tx1"/>
                </a:solidFill>
              </a:endParaRPr>
            </a:p>
          </p:txBody>
        </p:sp>
        <p:sp>
          <p:nvSpPr>
            <p:cNvPr id="218" name="Стрелка вправо 217"/>
            <p:cNvSpPr/>
            <p:nvPr/>
          </p:nvSpPr>
          <p:spPr>
            <a:xfrm>
              <a:off x="2444871" y="2179209"/>
              <a:ext cx="244790" cy="1631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19" name="Прямоугольник 218"/>
            <p:cNvSpPr/>
            <p:nvPr/>
          </p:nvSpPr>
          <p:spPr>
            <a:xfrm>
              <a:off x="1796341" y="2306705"/>
              <a:ext cx="68109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600" b="1" dirty="0"/>
                <a:t>расстояние</a:t>
              </a:r>
            </a:p>
          </p:txBody>
        </p:sp>
      </p:grpSp>
      <p:cxnSp>
        <p:nvCxnSpPr>
          <p:cNvPr id="146" name="Прямая соединительная линия 145"/>
          <p:cNvCxnSpPr/>
          <p:nvPr/>
        </p:nvCxnSpPr>
        <p:spPr>
          <a:xfrm flipV="1">
            <a:off x="2364324" y="2070028"/>
            <a:ext cx="152861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единительная линия 160"/>
          <p:cNvCxnSpPr/>
          <p:nvPr/>
        </p:nvCxnSpPr>
        <p:spPr>
          <a:xfrm flipV="1">
            <a:off x="2364324" y="1692028"/>
            <a:ext cx="152861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единительная линия 161"/>
          <p:cNvCxnSpPr/>
          <p:nvPr/>
        </p:nvCxnSpPr>
        <p:spPr>
          <a:xfrm flipV="1">
            <a:off x="2332764" y="1490329"/>
            <a:ext cx="152861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Прямоугольник 119"/>
          <p:cNvSpPr/>
          <p:nvPr/>
        </p:nvSpPr>
        <p:spPr>
          <a:xfrm>
            <a:off x="2016812" y="0"/>
            <a:ext cx="45352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5"/>
                </a:solidFill>
              </a:rPr>
              <a:t>Карта текущего состояния процесса</a:t>
            </a:r>
            <a:endParaRPr lang="ru-RU" sz="1600" b="1" dirty="0">
              <a:solidFill>
                <a:schemeClr val="accent5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2578194" y="1230658"/>
            <a:ext cx="13740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Рабочее место </a:t>
            </a:r>
            <a:r>
              <a:rPr lang="ru-RU" sz="800" dirty="0" err="1" smtClean="0"/>
              <a:t>кл.рук-ля</a:t>
            </a:r>
            <a:endParaRPr lang="ru-RU" sz="800" dirty="0"/>
          </a:p>
        </p:txBody>
      </p:sp>
      <p:sp>
        <p:nvSpPr>
          <p:cNvPr id="163" name="TextBox 162"/>
          <p:cNvSpPr txBox="1"/>
          <p:nvPr/>
        </p:nvSpPr>
        <p:spPr>
          <a:xfrm>
            <a:off x="2729450" y="996902"/>
            <a:ext cx="6559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5-10 мин</a:t>
            </a:r>
            <a:endParaRPr lang="ru-RU" sz="900" dirty="0"/>
          </a:p>
        </p:txBody>
      </p:sp>
      <p:sp>
        <p:nvSpPr>
          <p:cNvPr id="166" name="TextBox 165"/>
          <p:cNvSpPr txBox="1"/>
          <p:nvPr/>
        </p:nvSpPr>
        <p:spPr>
          <a:xfrm>
            <a:off x="7865215" y="2220685"/>
            <a:ext cx="900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137" name="TextBox 136"/>
          <p:cNvSpPr txBox="1"/>
          <p:nvPr/>
        </p:nvSpPr>
        <p:spPr>
          <a:xfrm>
            <a:off x="4915759" y="1464415"/>
            <a:ext cx="16658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Ответственный по питанию</a:t>
            </a:r>
            <a:endParaRPr lang="ru-RU" sz="900" dirty="0"/>
          </a:p>
        </p:txBody>
      </p:sp>
      <p:sp>
        <p:nvSpPr>
          <p:cNvPr id="167" name="TextBox 166"/>
          <p:cNvSpPr txBox="1"/>
          <p:nvPr/>
        </p:nvSpPr>
        <p:spPr>
          <a:xfrm>
            <a:off x="5259519" y="1196282"/>
            <a:ext cx="11031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err="1" smtClean="0"/>
              <a:t>Каб.соц.педагога</a:t>
            </a:r>
            <a:endParaRPr lang="ru-RU" sz="900" dirty="0"/>
          </a:p>
        </p:txBody>
      </p:sp>
      <p:sp>
        <p:nvSpPr>
          <p:cNvPr id="169" name="TextBox 168"/>
          <p:cNvSpPr txBox="1"/>
          <p:nvPr/>
        </p:nvSpPr>
        <p:spPr>
          <a:xfrm>
            <a:off x="5342022" y="1003778"/>
            <a:ext cx="7761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15-30 мин</a:t>
            </a:r>
            <a:endParaRPr lang="ru-RU" sz="1000" dirty="0"/>
          </a:p>
        </p:txBody>
      </p:sp>
      <p:sp>
        <p:nvSpPr>
          <p:cNvPr id="170" name="TextBox 169"/>
          <p:cNvSpPr txBox="1"/>
          <p:nvPr/>
        </p:nvSpPr>
        <p:spPr>
          <a:xfrm>
            <a:off x="7478159" y="1479311"/>
            <a:ext cx="16658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Ответственный по питанию</a:t>
            </a:r>
            <a:endParaRPr lang="ru-RU" sz="900" dirty="0"/>
          </a:p>
        </p:txBody>
      </p:sp>
      <p:sp>
        <p:nvSpPr>
          <p:cNvPr id="172" name="TextBox 171"/>
          <p:cNvSpPr txBox="1"/>
          <p:nvPr/>
        </p:nvSpPr>
        <p:spPr>
          <a:xfrm>
            <a:off x="7790734" y="1245554"/>
            <a:ext cx="11031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err="1" smtClean="0"/>
              <a:t>Каб.соц.педагога</a:t>
            </a:r>
            <a:endParaRPr lang="ru-RU" sz="900" dirty="0"/>
          </a:p>
        </p:txBody>
      </p:sp>
      <p:sp>
        <p:nvSpPr>
          <p:cNvPr id="173" name="TextBox 172"/>
          <p:cNvSpPr txBox="1"/>
          <p:nvPr/>
        </p:nvSpPr>
        <p:spPr>
          <a:xfrm>
            <a:off x="7886988" y="991174"/>
            <a:ext cx="7761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10-20 мин</a:t>
            </a:r>
            <a:endParaRPr lang="ru-RU" sz="1000" dirty="0"/>
          </a:p>
        </p:txBody>
      </p:sp>
      <p:sp>
        <p:nvSpPr>
          <p:cNvPr id="175" name="TextBox 174"/>
          <p:cNvSpPr txBox="1"/>
          <p:nvPr/>
        </p:nvSpPr>
        <p:spPr>
          <a:xfrm>
            <a:off x="1093401" y="3227900"/>
            <a:ext cx="16658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Ответственный по питанию</a:t>
            </a:r>
            <a:endParaRPr lang="ru-RU" sz="900" dirty="0"/>
          </a:p>
        </p:txBody>
      </p:sp>
      <p:sp>
        <p:nvSpPr>
          <p:cNvPr id="176" name="TextBox 175"/>
          <p:cNvSpPr txBox="1"/>
          <p:nvPr/>
        </p:nvSpPr>
        <p:spPr>
          <a:xfrm>
            <a:off x="1356704" y="3006748"/>
            <a:ext cx="11031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err="1" smtClean="0"/>
              <a:t>Каб.соц.педагога</a:t>
            </a:r>
            <a:endParaRPr lang="ru-RU" sz="900" dirty="0"/>
          </a:p>
        </p:txBody>
      </p:sp>
      <p:sp>
        <p:nvSpPr>
          <p:cNvPr id="178" name="TextBox 177"/>
          <p:cNvSpPr txBox="1"/>
          <p:nvPr/>
        </p:nvSpPr>
        <p:spPr>
          <a:xfrm>
            <a:off x="1452958" y="2772994"/>
            <a:ext cx="7056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5-10 мин</a:t>
            </a:r>
            <a:endParaRPr lang="ru-RU" sz="1000" dirty="0"/>
          </a:p>
        </p:txBody>
      </p:sp>
      <p:sp>
        <p:nvSpPr>
          <p:cNvPr id="180" name="TextBox 179"/>
          <p:cNvSpPr txBox="1"/>
          <p:nvPr/>
        </p:nvSpPr>
        <p:spPr>
          <a:xfrm>
            <a:off x="3652117" y="3256546"/>
            <a:ext cx="16658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Ответственный по питанию</a:t>
            </a:r>
            <a:endParaRPr lang="ru-RU" sz="900" dirty="0"/>
          </a:p>
        </p:txBody>
      </p:sp>
      <p:sp>
        <p:nvSpPr>
          <p:cNvPr id="182" name="TextBox 181"/>
          <p:cNvSpPr txBox="1"/>
          <p:nvPr/>
        </p:nvSpPr>
        <p:spPr>
          <a:xfrm>
            <a:off x="3936046" y="3021644"/>
            <a:ext cx="6783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столовая</a:t>
            </a:r>
            <a:endParaRPr lang="ru-RU" sz="900" dirty="0"/>
          </a:p>
        </p:txBody>
      </p:sp>
      <p:sp>
        <p:nvSpPr>
          <p:cNvPr id="185" name="TextBox 184"/>
          <p:cNvSpPr txBox="1"/>
          <p:nvPr/>
        </p:nvSpPr>
        <p:spPr>
          <a:xfrm>
            <a:off x="4099906" y="2793619"/>
            <a:ext cx="6351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1-2 мин</a:t>
            </a:r>
            <a:endParaRPr lang="ru-RU" sz="1000" dirty="0"/>
          </a:p>
        </p:txBody>
      </p:sp>
      <p:sp>
        <p:nvSpPr>
          <p:cNvPr id="189" name="TextBox 188"/>
          <p:cNvSpPr txBox="1"/>
          <p:nvPr/>
        </p:nvSpPr>
        <p:spPr>
          <a:xfrm>
            <a:off x="6426010" y="3015914"/>
            <a:ext cx="13292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Кабинет шеф-повара</a:t>
            </a:r>
            <a:endParaRPr lang="ru-RU" sz="900" dirty="0"/>
          </a:p>
        </p:txBody>
      </p:sp>
      <p:sp>
        <p:nvSpPr>
          <p:cNvPr id="190" name="TextBox 189"/>
          <p:cNvSpPr txBox="1"/>
          <p:nvPr/>
        </p:nvSpPr>
        <p:spPr>
          <a:xfrm>
            <a:off x="6719352" y="2807369"/>
            <a:ext cx="7056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5-10 мин</a:t>
            </a:r>
            <a:endParaRPr lang="ru-RU" sz="1000" dirty="0"/>
          </a:p>
        </p:txBody>
      </p:sp>
      <p:sp>
        <p:nvSpPr>
          <p:cNvPr id="194" name="TextBox 193"/>
          <p:cNvSpPr txBox="1"/>
          <p:nvPr/>
        </p:nvSpPr>
        <p:spPr>
          <a:xfrm>
            <a:off x="2813098" y="2428087"/>
            <a:ext cx="900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195" name="TextBox 194"/>
          <p:cNvSpPr txBox="1"/>
          <p:nvPr/>
        </p:nvSpPr>
        <p:spPr>
          <a:xfrm>
            <a:off x="7588766" y="2158809"/>
            <a:ext cx="155523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Значительный объем</a:t>
            </a:r>
          </a:p>
          <a:p>
            <a:r>
              <a:rPr lang="ru-RU" sz="900" dirty="0" smtClean="0"/>
              <a:t>информации </a:t>
            </a:r>
          </a:p>
          <a:p>
            <a:r>
              <a:rPr lang="ru-RU" sz="900" dirty="0" smtClean="0"/>
              <a:t>обрабатывается вручную</a:t>
            </a:r>
            <a:endParaRPr lang="ru-RU" sz="900" dirty="0"/>
          </a:p>
        </p:txBody>
      </p:sp>
      <p:sp>
        <p:nvSpPr>
          <p:cNvPr id="220" name="TextBox 219"/>
          <p:cNvSpPr txBox="1"/>
          <p:nvPr/>
        </p:nvSpPr>
        <p:spPr>
          <a:xfrm>
            <a:off x="6657721" y="3250817"/>
            <a:ext cx="8034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Шеф-повар</a:t>
            </a:r>
            <a:endParaRPr lang="ru-RU" sz="900" dirty="0"/>
          </a:p>
        </p:txBody>
      </p:sp>
      <p:sp>
        <p:nvSpPr>
          <p:cNvPr id="223" name="TextBox 222"/>
          <p:cNvSpPr txBox="1"/>
          <p:nvPr/>
        </p:nvSpPr>
        <p:spPr>
          <a:xfrm>
            <a:off x="5135765" y="2090057"/>
            <a:ext cx="143981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Временные потери</a:t>
            </a:r>
          </a:p>
          <a:p>
            <a:r>
              <a:rPr lang="ru-RU" sz="900" dirty="0" smtClean="0"/>
              <a:t> при сборе и обработке</a:t>
            </a:r>
          </a:p>
          <a:p>
            <a:r>
              <a:rPr lang="ru-RU" sz="900" dirty="0" smtClean="0"/>
              <a:t> информации</a:t>
            </a:r>
            <a:endParaRPr lang="ru-RU" sz="900" dirty="0"/>
          </a:p>
        </p:txBody>
      </p:sp>
      <p:sp>
        <p:nvSpPr>
          <p:cNvPr id="224" name="TextBox 223"/>
          <p:cNvSpPr txBox="1"/>
          <p:nvPr/>
        </p:nvSpPr>
        <p:spPr>
          <a:xfrm>
            <a:off x="2378815" y="2131309"/>
            <a:ext cx="166584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Отсутствие единой формы </a:t>
            </a:r>
          </a:p>
          <a:p>
            <a:r>
              <a:rPr lang="ru-RU" sz="900" dirty="0" smtClean="0"/>
              <a:t>(таблицы) с указанием </a:t>
            </a:r>
          </a:p>
          <a:p>
            <a:r>
              <a:rPr lang="ru-RU" sz="900" dirty="0" smtClean="0"/>
              <a:t>всех льготных категорий</a:t>
            </a:r>
            <a:endParaRPr lang="ru-RU" sz="900" dirty="0"/>
          </a:p>
        </p:txBody>
      </p:sp>
      <p:sp>
        <p:nvSpPr>
          <p:cNvPr id="225" name="TextBox 224"/>
          <p:cNvSpPr txBox="1"/>
          <p:nvPr/>
        </p:nvSpPr>
        <p:spPr>
          <a:xfrm>
            <a:off x="1086280" y="3877606"/>
            <a:ext cx="17944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Вероятность ошибок, связанных с  обработкой  большого  количества данных</a:t>
            </a:r>
            <a:endParaRPr lang="ru-RU" sz="900" dirty="0"/>
          </a:p>
        </p:txBody>
      </p:sp>
      <p:sp>
        <p:nvSpPr>
          <p:cNvPr id="227" name="TextBox 226"/>
          <p:cNvSpPr txBox="1"/>
          <p:nvPr/>
        </p:nvSpPr>
        <p:spPr>
          <a:xfrm>
            <a:off x="3753853" y="3918858"/>
            <a:ext cx="1783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Заявки на бумажном носители</a:t>
            </a:r>
            <a:endParaRPr lang="ru-RU" sz="900" dirty="0"/>
          </a:p>
        </p:txBody>
      </p:sp>
      <p:sp>
        <p:nvSpPr>
          <p:cNvPr id="164" name="TextBox 163"/>
          <p:cNvSpPr txBox="1"/>
          <p:nvPr/>
        </p:nvSpPr>
        <p:spPr>
          <a:xfrm>
            <a:off x="7493955" y="2069431"/>
            <a:ext cx="82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84" name="TextBox 183"/>
          <p:cNvSpPr txBox="1"/>
          <p:nvPr/>
        </p:nvSpPr>
        <p:spPr>
          <a:xfrm>
            <a:off x="6332047" y="3911982"/>
            <a:ext cx="1629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Долгое время ожидания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Заявок в столовой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948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16" grpId="0" animBg="1"/>
      <p:bldP spid="19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9A1CE-2F79-405D-BDDB-62930D1C1F9A}" type="slidenum">
              <a:rPr lang="ru-RU" smtClean="0"/>
              <a:pPr/>
              <a:t>5</a:t>
            </a:fld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450666" y="701269"/>
            <a:ext cx="1986928" cy="1677546"/>
            <a:chOff x="-730033" y="2005917"/>
            <a:chExt cx="3599690" cy="4117881"/>
          </a:xfrm>
        </p:grpSpPr>
        <p:sp>
          <p:nvSpPr>
            <p:cNvPr id="5" name="Равнобедренный треугольник 4"/>
            <p:cNvSpPr/>
            <p:nvPr/>
          </p:nvSpPr>
          <p:spPr>
            <a:xfrm>
              <a:off x="-730033" y="2005917"/>
              <a:ext cx="3599690" cy="4087379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1"/>
            </a:p>
          </p:txBody>
        </p:sp>
        <p:sp>
          <p:nvSpPr>
            <p:cNvPr id="6" name="Пятно 1 5"/>
            <p:cNvSpPr/>
            <p:nvPr/>
          </p:nvSpPr>
          <p:spPr bwMode="auto">
            <a:xfrm>
              <a:off x="62350" y="5452738"/>
              <a:ext cx="509391" cy="671060"/>
            </a:xfrm>
            <a:prstGeom prst="irregularSeal1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 vert="horz" wrap="none" lIns="68644" tIns="68644" rIns="68644" bIns="6864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644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51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7" name="Пятно 1 6"/>
            <p:cNvSpPr/>
            <p:nvPr/>
          </p:nvSpPr>
          <p:spPr bwMode="auto">
            <a:xfrm>
              <a:off x="588161" y="5010448"/>
              <a:ext cx="549568" cy="747319"/>
            </a:xfrm>
            <a:prstGeom prst="irregularSeal1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 vert="horz" wrap="none" lIns="68644" tIns="68644" rIns="68644" bIns="6864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644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51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0" name="Пятно 1 9"/>
            <p:cNvSpPr/>
            <p:nvPr/>
          </p:nvSpPr>
          <p:spPr bwMode="auto">
            <a:xfrm>
              <a:off x="1907476" y="5376481"/>
              <a:ext cx="403444" cy="643053"/>
            </a:xfrm>
            <a:prstGeom prst="irregularSeal1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 vert="horz" wrap="none" lIns="68644" tIns="68644" rIns="68644" bIns="6864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644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51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11" name="Пятно 1 10"/>
            <p:cNvSpPr/>
            <p:nvPr/>
          </p:nvSpPr>
          <p:spPr bwMode="auto">
            <a:xfrm>
              <a:off x="1533920" y="4812179"/>
              <a:ext cx="529909" cy="671062"/>
            </a:xfrm>
            <a:prstGeom prst="irregularSeal1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 vert="horz" wrap="none" lIns="68644" tIns="68644" rIns="68644" bIns="6864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644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51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12" name="Пятно 1 11"/>
            <p:cNvSpPr/>
            <p:nvPr/>
          </p:nvSpPr>
          <p:spPr bwMode="auto">
            <a:xfrm>
              <a:off x="-265762" y="4964693"/>
              <a:ext cx="656384" cy="589452"/>
            </a:xfrm>
            <a:prstGeom prst="irregularSeal1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 vert="horz" wrap="none" lIns="68644" tIns="68644" rIns="68644" bIns="6864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644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51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6</a:t>
              </a:r>
            </a:p>
          </p:txBody>
        </p:sp>
        <p:sp>
          <p:nvSpPr>
            <p:cNvPr id="14" name="Пятно 1 13"/>
            <p:cNvSpPr/>
            <p:nvPr/>
          </p:nvSpPr>
          <p:spPr bwMode="auto">
            <a:xfrm>
              <a:off x="1115233" y="5505859"/>
              <a:ext cx="520566" cy="587437"/>
            </a:xfrm>
            <a:prstGeom prst="irregularSeal1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 vert="horz" wrap="none" lIns="68644" tIns="68644" rIns="68644" bIns="6864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644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51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5</a:t>
              </a:r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445275" y="3432969"/>
              <a:ext cx="1238982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-184827" y="4817909"/>
              <a:ext cx="2509277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Прямоугольник 16"/>
          <p:cNvSpPr/>
          <p:nvPr/>
        </p:nvSpPr>
        <p:spPr>
          <a:xfrm>
            <a:off x="126808" y="346581"/>
            <a:ext cx="3152656" cy="369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2" dirty="0" smtClean="0">
                <a:solidFill>
                  <a:srgbClr val="045FA3"/>
                </a:solidFill>
              </a:rPr>
              <a:t>«пирамида проблем»</a:t>
            </a:r>
            <a:endParaRPr lang="ru-RU" sz="1802" dirty="0">
              <a:solidFill>
                <a:srgbClr val="045FA3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3128" y="2220686"/>
            <a:ext cx="15537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Школьный уровень</a:t>
            </a:r>
            <a:endParaRPr lang="ru-RU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241776" y="1403684"/>
            <a:ext cx="21095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Муниципальный уровень</a:t>
            </a:r>
            <a:endParaRPr lang="ru-RU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641683" y="710436"/>
            <a:ext cx="15537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Региональный уровень</a:t>
            </a:r>
            <a:endParaRPr lang="ru-RU" sz="1000" dirty="0"/>
          </a:p>
        </p:txBody>
      </p:sp>
      <p:grpSp>
        <p:nvGrpSpPr>
          <p:cNvPr id="24" name="Группа 23">
            <a:extLst>
              <a:ext uri="{FF2B5EF4-FFF2-40B4-BE49-F238E27FC236}">
                <a16:creationId xmlns="" xmlns:a16="http://schemas.microsoft.com/office/drawing/2014/main" id="{4649E42C-BB65-489C-A47B-1248DBC44413}"/>
              </a:ext>
            </a:extLst>
          </p:cNvPr>
          <p:cNvGrpSpPr/>
          <p:nvPr/>
        </p:nvGrpSpPr>
        <p:grpSpPr>
          <a:xfrm>
            <a:off x="3445259" y="566148"/>
            <a:ext cx="2078143" cy="1913309"/>
            <a:chOff x="5625713" y="1099162"/>
            <a:chExt cx="2950531" cy="2719544"/>
          </a:xfrm>
        </p:grpSpPr>
        <p:grpSp>
          <p:nvGrpSpPr>
            <p:cNvPr id="25" name="Группа 27">
              <a:extLst>
                <a:ext uri="{FF2B5EF4-FFF2-40B4-BE49-F238E27FC236}">
                  <a16:creationId xmlns="" xmlns:a16="http://schemas.microsoft.com/office/drawing/2014/main" id="{672153F8-7BA5-49D1-911F-2CAB07A77F02}"/>
                </a:ext>
              </a:extLst>
            </p:cNvPr>
            <p:cNvGrpSpPr/>
            <p:nvPr/>
          </p:nvGrpSpPr>
          <p:grpSpPr>
            <a:xfrm>
              <a:off x="5625713" y="1099162"/>
              <a:ext cx="2950531" cy="2719544"/>
              <a:chOff x="5625713" y="1099162"/>
              <a:chExt cx="2950531" cy="2719544"/>
            </a:xfrm>
          </p:grpSpPr>
          <p:cxnSp>
            <p:nvCxnSpPr>
              <p:cNvPr id="27" name="Прямая со стрелкой 26">
                <a:extLst>
                  <a:ext uri="{FF2B5EF4-FFF2-40B4-BE49-F238E27FC236}">
                    <a16:creationId xmlns="" xmlns:a16="http://schemas.microsoft.com/office/drawing/2014/main" id="{F9A8B087-64BC-4365-B3FA-B899F924B0A3}"/>
                  </a:ext>
                </a:extLst>
              </p:cNvPr>
              <p:cNvCxnSpPr>
                <a:cxnSpLocks/>
                <a:stCxn id="31" idx="2"/>
                <a:endCxn id="32" idx="7"/>
              </p:cNvCxnSpPr>
              <p:nvPr/>
            </p:nvCxnSpPr>
            <p:spPr>
              <a:xfrm rot="16200000" flipH="1">
                <a:off x="7051238" y="1636639"/>
                <a:ext cx="1294621" cy="1006820"/>
              </a:xfrm>
              <a:prstGeom prst="straightConnector1">
                <a:avLst/>
              </a:prstGeom>
              <a:ln w="3810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 стрелкой 27">
                <a:extLst>
                  <a:ext uri="{FF2B5EF4-FFF2-40B4-BE49-F238E27FC236}">
                    <a16:creationId xmlns="" xmlns:a16="http://schemas.microsoft.com/office/drawing/2014/main" id="{0E0A3652-7779-41E5-81B6-CF32B7AFBBFA}"/>
                  </a:ext>
                </a:extLst>
              </p:cNvPr>
              <p:cNvCxnSpPr>
                <a:cxnSpLocks/>
                <a:stCxn id="31" idx="4"/>
                <a:endCxn id="36" idx="9"/>
              </p:cNvCxnSpPr>
              <p:nvPr/>
            </p:nvCxnSpPr>
            <p:spPr>
              <a:xfrm rot="5400000">
                <a:off x="5865928" y="1626809"/>
                <a:ext cx="1177352" cy="909209"/>
              </a:xfrm>
              <a:prstGeom prst="straightConnector1">
                <a:avLst/>
              </a:prstGeom>
              <a:ln w="3810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10-конечная звезда 21">
                <a:extLst>
                  <a:ext uri="{FF2B5EF4-FFF2-40B4-BE49-F238E27FC236}">
                    <a16:creationId xmlns="" xmlns:a16="http://schemas.microsoft.com/office/drawing/2014/main" id="{ACC9D3C7-4B90-47CD-B9DE-EB7A7C57B4F5}"/>
                  </a:ext>
                </a:extLst>
              </p:cNvPr>
              <p:cNvSpPr/>
              <p:nvPr/>
            </p:nvSpPr>
            <p:spPr>
              <a:xfrm>
                <a:off x="6820852" y="1099162"/>
                <a:ext cx="462641" cy="435127"/>
              </a:xfrm>
              <a:prstGeom prst="star10">
                <a:avLst/>
              </a:prstGeom>
              <a:solidFill>
                <a:srgbClr val="FF0000"/>
              </a:solidFill>
              <a:ln w="25400">
                <a:solidFill>
                  <a:schemeClr val="tx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013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32" name="10-конечная звезда 24">
                <a:extLst>
                  <a:ext uri="{FF2B5EF4-FFF2-40B4-BE49-F238E27FC236}">
                    <a16:creationId xmlns="" xmlns:a16="http://schemas.microsoft.com/office/drawing/2014/main" id="{C93C9159-7D6B-44DD-8D68-539106E58B36}"/>
                  </a:ext>
                </a:extLst>
              </p:cNvPr>
              <p:cNvSpPr/>
              <p:nvPr/>
            </p:nvSpPr>
            <p:spPr>
              <a:xfrm>
                <a:off x="8113603" y="2745810"/>
                <a:ext cx="462641" cy="435126"/>
              </a:xfrm>
              <a:prstGeom prst="star10">
                <a:avLst/>
              </a:prstGeom>
              <a:solidFill>
                <a:srgbClr val="FF0000"/>
              </a:solidFill>
              <a:ln w="25400">
                <a:solidFill>
                  <a:schemeClr val="tx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013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33" name="10-конечная звезда 26">
                <a:extLst>
                  <a:ext uri="{FF2B5EF4-FFF2-40B4-BE49-F238E27FC236}">
                    <a16:creationId xmlns="" xmlns:a16="http://schemas.microsoft.com/office/drawing/2014/main" id="{463E923F-0FDE-4D35-823D-C1BB604A66DE}"/>
                  </a:ext>
                </a:extLst>
              </p:cNvPr>
              <p:cNvSpPr/>
              <p:nvPr/>
            </p:nvSpPr>
            <p:spPr>
              <a:xfrm>
                <a:off x="8033288" y="1612844"/>
                <a:ext cx="462641" cy="435126"/>
              </a:xfrm>
              <a:prstGeom prst="star10">
                <a:avLst/>
              </a:prstGeom>
              <a:solidFill>
                <a:srgbClr val="FF0000"/>
              </a:solidFill>
              <a:ln w="25400">
                <a:solidFill>
                  <a:schemeClr val="tx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013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34" name="10-конечная звезда 27">
                <a:extLst>
                  <a:ext uri="{FF2B5EF4-FFF2-40B4-BE49-F238E27FC236}">
                    <a16:creationId xmlns="" xmlns:a16="http://schemas.microsoft.com/office/drawing/2014/main" id="{5769A80B-64E0-45EE-8609-1E291AD248A2}"/>
                  </a:ext>
                </a:extLst>
              </p:cNvPr>
              <p:cNvSpPr/>
              <p:nvPr/>
            </p:nvSpPr>
            <p:spPr>
              <a:xfrm>
                <a:off x="6874044" y="3421575"/>
                <a:ext cx="449021" cy="397131"/>
              </a:xfrm>
              <a:prstGeom prst="star10">
                <a:avLst/>
              </a:prstGeom>
              <a:solidFill>
                <a:srgbClr val="FF0000"/>
              </a:solidFill>
              <a:ln w="25400">
                <a:solidFill>
                  <a:schemeClr val="tx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013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35" name="10-конечная звезда 28">
                <a:extLst>
                  <a:ext uri="{FF2B5EF4-FFF2-40B4-BE49-F238E27FC236}">
                    <a16:creationId xmlns="" xmlns:a16="http://schemas.microsoft.com/office/drawing/2014/main" id="{EC93D12D-ED47-41C1-8412-F3FF5F397811}"/>
                  </a:ext>
                </a:extLst>
              </p:cNvPr>
              <p:cNvSpPr/>
              <p:nvPr/>
            </p:nvSpPr>
            <p:spPr>
              <a:xfrm>
                <a:off x="5853070" y="1468521"/>
                <a:ext cx="462641" cy="435127"/>
              </a:xfrm>
              <a:prstGeom prst="star10">
                <a:avLst/>
              </a:prstGeom>
              <a:solidFill>
                <a:srgbClr val="FF0000"/>
              </a:solidFill>
              <a:ln w="25400">
                <a:solidFill>
                  <a:schemeClr val="tx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013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36" name="10-конечная звезда 29">
                <a:extLst>
                  <a:ext uri="{FF2B5EF4-FFF2-40B4-BE49-F238E27FC236}">
                    <a16:creationId xmlns="" xmlns:a16="http://schemas.microsoft.com/office/drawing/2014/main" id="{9C800BA9-FACC-43F8-B86A-DE8893B6273D}"/>
                  </a:ext>
                </a:extLst>
              </p:cNvPr>
              <p:cNvSpPr/>
              <p:nvPr/>
            </p:nvSpPr>
            <p:spPr>
              <a:xfrm>
                <a:off x="5625713" y="2628541"/>
                <a:ext cx="462641" cy="435126"/>
              </a:xfrm>
              <a:prstGeom prst="star10">
                <a:avLst/>
              </a:prstGeom>
              <a:solidFill>
                <a:srgbClr val="FF0000"/>
              </a:solidFill>
              <a:ln w="25400">
                <a:solidFill>
                  <a:schemeClr val="tx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013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cxnSp>
          <p:nvCxnSpPr>
            <p:cNvPr id="26" name="Прямая со стрелкой 2">
              <a:extLst>
                <a:ext uri="{FF2B5EF4-FFF2-40B4-BE49-F238E27FC236}">
                  <a16:creationId xmlns="" xmlns:a16="http://schemas.microsoft.com/office/drawing/2014/main" id="{7BC7F52B-DDDD-4796-BE70-6FD694F06ABA}"/>
                </a:ext>
              </a:extLst>
            </p:cNvPr>
            <p:cNvCxnSpPr>
              <a:cxnSpLocks/>
              <a:stCxn id="35" idx="2"/>
              <a:endCxn id="32" idx="6"/>
            </p:cNvCxnSpPr>
            <p:nvPr/>
          </p:nvCxnSpPr>
          <p:spPr>
            <a:xfrm rot="16200000" flipH="1">
              <a:off x="6653457" y="1435996"/>
              <a:ext cx="1034044" cy="1886248"/>
            </a:xfrm>
            <a:prstGeom prst="straightConnector1">
              <a:avLst/>
            </a:prstGeom>
            <a:ln w="66675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Прямоугольник 39"/>
          <p:cNvSpPr/>
          <p:nvPr/>
        </p:nvSpPr>
        <p:spPr>
          <a:xfrm>
            <a:off x="3102381" y="112825"/>
            <a:ext cx="2484655" cy="3696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2" dirty="0" smtClean="0">
                <a:solidFill>
                  <a:srgbClr val="045FA3"/>
                </a:solidFill>
              </a:rPr>
              <a:t>«диаграмма связей»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6723934" y="39463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1077C569-651F-4E7D-8736-DD39A452CA05}"/>
              </a:ext>
            </a:extLst>
          </p:cNvPr>
          <p:cNvSpPr txBox="1"/>
          <p:nvPr/>
        </p:nvSpPr>
        <p:spPr>
          <a:xfrm>
            <a:off x="5252643" y="1966304"/>
            <a:ext cx="2447377" cy="1185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501" i="1" dirty="0"/>
          </a:p>
          <a:p>
            <a:pPr algn="just"/>
            <a:r>
              <a:rPr lang="ru-RU" sz="800" b="1" dirty="0" smtClean="0"/>
              <a:t>Особенности условных знаков :</a:t>
            </a:r>
            <a:endParaRPr lang="ru-RU" sz="800" b="1" dirty="0"/>
          </a:p>
          <a:p>
            <a:pPr marL="257415" indent="-257415" algn="just">
              <a:buFont typeface="Arial" panose="020B0604020202020204" pitchFamily="34" charset="0"/>
              <a:buChar char="•"/>
            </a:pPr>
            <a:r>
              <a:rPr lang="ru-RU" sz="800" dirty="0"/>
              <a:t>Толщина стрелок – это сила влияния</a:t>
            </a:r>
          </a:p>
          <a:p>
            <a:pPr marL="257415" indent="-257415" algn="just">
              <a:buFont typeface="Arial" panose="020B0604020202020204" pitchFamily="34" charset="0"/>
              <a:buChar char="•"/>
            </a:pPr>
            <a:r>
              <a:rPr lang="ru-RU" sz="800" dirty="0"/>
              <a:t>Стрелка в оба конца  - это обратная взаимосвязь, т.е. проблема будет решена только при усилении другой проблемы. Решения проектируются сразу на ликвидацию обеих проблем</a:t>
            </a:r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45" name="TextBox 44"/>
          <p:cNvSpPr txBox="1"/>
          <p:nvPr/>
        </p:nvSpPr>
        <p:spPr>
          <a:xfrm>
            <a:off x="6201419" y="110003"/>
            <a:ext cx="257132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1.Отсутствие единой формы </a:t>
            </a:r>
          </a:p>
          <a:p>
            <a:r>
              <a:rPr lang="ru-RU" sz="900" dirty="0" smtClean="0"/>
              <a:t>(таблицы) с указанием </a:t>
            </a:r>
          </a:p>
          <a:p>
            <a:r>
              <a:rPr lang="ru-RU" sz="900" dirty="0" smtClean="0"/>
              <a:t>всех льготных категорий</a:t>
            </a:r>
          </a:p>
          <a:p>
            <a:r>
              <a:rPr lang="ru-RU" sz="900" dirty="0" smtClean="0"/>
              <a:t>2. Временные потери</a:t>
            </a:r>
          </a:p>
          <a:p>
            <a:r>
              <a:rPr lang="ru-RU" sz="900" dirty="0" smtClean="0"/>
              <a:t> при сборе и обработке</a:t>
            </a:r>
          </a:p>
          <a:p>
            <a:r>
              <a:rPr lang="ru-RU" sz="900" dirty="0" smtClean="0"/>
              <a:t> информации</a:t>
            </a:r>
          </a:p>
          <a:p>
            <a:r>
              <a:rPr lang="ru-RU" sz="900" dirty="0" smtClean="0"/>
              <a:t>3. Значительный объем</a:t>
            </a:r>
          </a:p>
          <a:p>
            <a:r>
              <a:rPr lang="ru-RU" sz="900" dirty="0" smtClean="0"/>
              <a:t>информации </a:t>
            </a:r>
          </a:p>
          <a:p>
            <a:r>
              <a:rPr lang="ru-RU" sz="900" dirty="0" smtClean="0"/>
              <a:t>обрабатывается вручную</a:t>
            </a:r>
          </a:p>
          <a:p>
            <a:r>
              <a:rPr lang="ru-RU" sz="900" dirty="0" smtClean="0"/>
              <a:t>4. Вероятность ошибок, связанных</a:t>
            </a:r>
          </a:p>
          <a:p>
            <a:r>
              <a:rPr lang="ru-RU" sz="900" dirty="0" smtClean="0"/>
              <a:t> с  обработкой  большого  </a:t>
            </a:r>
          </a:p>
          <a:p>
            <a:r>
              <a:rPr lang="ru-RU" sz="900" dirty="0" smtClean="0"/>
              <a:t>количества данных</a:t>
            </a:r>
          </a:p>
          <a:p>
            <a:r>
              <a:rPr lang="ru-RU" sz="900" dirty="0" smtClean="0"/>
              <a:t>5.Заявки на бумажном носители</a:t>
            </a:r>
          </a:p>
          <a:p>
            <a:r>
              <a:rPr lang="ru-RU" sz="900" dirty="0" smtClean="0"/>
              <a:t>6.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Долгое время ожидания</a:t>
            </a:r>
          </a:p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в столовой.</a:t>
            </a:r>
          </a:p>
          <a:p>
            <a:endParaRPr lang="ru-RU" sz="900" dirty="0" smtClean="0"/>
          </a:p>
          <a:p>
            <a:endParaRPr lang="ru-RU" sz="900" dirty="0" smtClean="0"/>
          </a:p>
          <a:p>
            <a:endParaRPr lang="ru-RU" sz="900" dirty="0" smtClean="0"/>
          </a:p>
          <a:p>
            <a:endParaRPr lang="ru-RU" sz="900" dirty="0" smtClean="0"/>
          </a:p>
          <a:p>
            <a:endParaRPr lang="ru-RU" sz="900" dirty="0" smtClean="0"/>
          </a:p>
          <a:p>
            <a:endParaRPr lang="ru-RU" sz="900" dirty="0"/>
          </a:p>
        </p:txBody>
      </p:sp>
      <p:cxnSp>
        <p:nvCxnSpPr>
          <p:cNvPr id="51" name="Прямая со стрелкой 2">
            <a:extLst>
              <a:ext uri="{FF2B5EF4-FFF2-40B4-BE49-F238E27FC236}">
                <a16:creationId xmlns="" xmlns:a16="http://schemas.microsoft.com/office/drawing/2014/main" id="{7BC7F52B-DDDD-4796-BE70-6FD694F06ABA}"/>
              </a:ext>
            </a:extLst>
          </p:cNvPr>
          <p:cNvCxnSpPr>
            <a:cxnSpLocks/>
            <a:stCxn id="34" idx="5"/>
          </p:cNvCxnSpPr>
          <p:nvPr/>
        </p:nvCxnSpPr>
        <p:spPr>
          <a:xfrm rot="10800000">
            <a:off x="3647006" y="1912150"/>
            <a:ext cx="677488" cy="470778"/>
          </a:xfrm>
          <a:prstGeom prst="straightConnector1">
            <a:avLst/>
          </a:prstGeom>
          <a:ln w="73025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>
            <a:extLst>
              <a:ext uri="{FF2B5EF4-FFF2-40B4-BE49-F238E27FC236}">
                <a16:creationId xmlns="" xmlns:a16="http://schemas.microsoft.com/office/drawing/2014/main" id="{F9A8B087-64BC-4365-B3FA-B899F924B0A3}"/>
              </a:ext>
            </a:extLst>
          </p:cNvPr>
          <p:cNvCxnSpPr>
            <a:cxnSpLocks/>
            <a:endCxn id="33" idx="5"/>
          </p:cNvCxnSpPr>
          <p:nvPr/>
        </p:nvCxnSpPr>
        <p:spPr>
          <a:xfrm flipV="1">
            <a:off x="3764236" y="1127908"/>
            <a:ext cx="1376748" cy="564983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2">
            <a:extLst>
              <a:ext uri="{FF2B5EF4-FFF2-40B4-BE49-F238E27FC236}">
                <a16:creationId xmlns="" xmlns:a16="http://schemas.microsoft.com/office/drawing/2014/main" id="{7BC7F52B-DDDD-4796-BE70-6FD694F06ABA}"/>
              </a:ext>
            </a:extLst>
          </p:cNvPr>
          <p:cNvCxnSpPr>
            <a:cxnSpLocks/>
            <a:stCxn id="32" idx="4"/>
            <a:endCxn id="34" idx="0"/>
          </p:cNvCxnSpPr>
          <p:nvPr/>
        </p:nvCxnSpPr>
        <p:spPr>
          <a:xfrm rot="5400000">
            <a:off x="4802737" y="1839543"/>
            <a:ext cx="295060" cy="619030"/>
          </a:xfrm>
          <a:prstGeom prst="straightConnector1">
            <a:avLst/>
          </a:prstGeom>
          <a:ln w="6985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ятно 1 80"/>
          <p:cNvSpPr/>
          <p:nvPr/>
        </p:nvSpPr>
        <p:spPr bwMode="auto">
          <a:xfrm>
            <a:off x="6052689" y="96253"/>
            <a:ext cx="162481" cy="285452"/>
          </a:xfrm>
          <a:prstGeom prst="irregularSeal1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68644" tIns="68644" rIns="68644" bIns="68644" numCol="1" rtlCol="0" anchor="ctr" anchorCtr="0" compatLnSpc="1">
            <a:prstTxWarp prst="textNoShape">
              <a:avLst/>
            </a:prstTxWarp>
          </a:bodyPr>
          <a:lstStyle/>
          <a:p>
            <a:pPr algn="ctr" defTabSz="686440" fontAlgn="base">
              <a:spcBef>
                <a:spcPct val="0"/>
              </a:spcBef>
              <a:spcAft>
                <a:spcPct val="0"/>
              </a:spcAft>
            </a:pPr>
            <a:endParaRPr lang="ru-RU" sz="1051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82" name="Пятно 1 81"/>
          <p:cNvSpPr/>
          <p:nvPr/>
        </p:nvSpPr>
        <p:spPr bwMode="auto">
          <a:xfrm>
            <a:off x="6046959" y="406781"/>
            <a:ext cx="162481" cy="285452"/>
          </a:xfrm>
          <a:prstGeom prst="irregularSeal1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68644" tIns="68644" rIns="68644" bIns="68644" numCol="1" rtlCol="0" anchor="ctr" anchorCtr="0" compatLnSpc="1">
            <a:prstTxWarp prst="textNoShape">
              <a:avLst/>
            </a:prstTxWarp>
          </a:bodyPr>
          <a:lstStyle/>
          <a:p>
            <a:pPr algn="ctr" defTabSz="686440" fontAlgn="base">
              <a:spcBef>
                <a:spcPct val="0"/>
              </a:spcBef>
              <a:spcAft>
                <a:spcPct val="0"/>
              </a:spcAft>
            </a:pPr>
            <a:endParaRPr lang="ru-RU" sz="1051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83" name="Пятно 1 82"/>
          <p:cNvSpPr/>
          <p:nvPr/>
        </p:nvSpPr>
        <p:spPr bwMode="auto">
          <a:xfrm>
            <a:off x="6068731" y="799813"/>
            <a:ext cx="162481" cy="285452"/>
          </a:xfrm>
          <a:prstGeom prst="irregularSeal1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68644" tIns="68644" rIns="68644" bIns="68644" numCol="1" rtlCol="0" anchor="ctr" anchorCtr="0" compatLnSpc="1">
            <a:prstTxWarp prst="textNoShape">
              <a:avLst/>
            </a:prstTxWarp>
          </a:bodyPr>
          <a:lstStyle/>
          <a:p>
            <a:pPr algn="ctr" defTabSz="686440" fontAlgn="base">
              <a:spcBef>
                <a:spcPct val="0"/>
              </a:spcBef>
              <a:spcAft>
                <a:spcPct val="0"/>
              </a:spcAft>
            </a:pPr>
            <a:endParaRPr lang="ru-RU" sz="1051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84" name="Пятно 1 83"/>
          <p:cNvSpPr/>
          <p:nvPr/>
        </p:nvSpPr>
        <p:spPr bwMode="auto">
          <a:xfrm>
            <a:off x="6063002" y="1227220"/>
            <a:ext cx="162481" cy="285452"/>
          </a:xfrm>
          <a:prstGeom prst="irregularSeal1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68644" tIns="68644" rIns="68644" bIns="68644" numCol="1" rtlCol="0" anchor="ctr" anchorCtr="0" compatLnSpc="1">
            <a:prstTxWarp prst="textNoShape">
              <a:avLst/>
            </a:prstTxWarp>
          </a:bodyPr>
          <a:lstStyle/>
          <a:p>
            <a:pPr algn="ctr" defTabSz="686440" fontAlgn="base">
              <a:spcBef>
                <a:spcPct val="0"/>
              </a:spcBef>
              <a:spcAft>
                <a:spcPct val="0"/>
              </a:spcAft>
            </a:pPr>
            <a:endParaRPr lang="ru-RU" sz="1051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85" name="Пятно 1 84"/>
          <p:cNvSpPr/>
          <p:nvPr/>
        </p:nvSpPr>
        <p:spPr bwMode="auto">
          <a:xfrm>
            <a:off x="6077897" y="1551501"/>
            <a:ext cx="162481" cy="285452"/>
          </a:xfrm>
          <a:prstGeom prst="irregularSeal1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68644" tIns="68644" rIns="68644" bIns="68644" numCol="1" rtlCol="0" anchor="ctr" anchorCtr="0" compatLnSpc="1">
            <a:prstTxWarp prst="textNoShape">
              <a:avLst/>
            </a:prstTxWarp>
          </a:bodyPr>
          <a:lstStyle/>
          <a:p>
            <a:pPr algn="ctr" defTabSz="686440" fontAlgn="base">
              <a:spcBef>
                <a:spcPct val="0"/>
              </a:spcBef>
              <a:spcAft>
                <a:spcPct val="0"/>
              </a:spcAft>
            </a:pPr>
            <a:endParaRPr lang="ru-RU" sz="1051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86" name="Пятно 1 85"/>
          <p:cNvSpPr/>
          <p:nvPr/>
        </p:nvSpPr>
        <p:spPr bwMode="auto">
          <a:xfrm>
            <a:off x="6079043" y="1841405"/>
            <a:ext cx="162481" cy="285452"/>
          </a:xfrm>
          <a:prstGeom prst="irregularSeal1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68644" tIns="68644" rIns="68644" bIns="68644" numCol="1" rtlCol="0" anchor="ctr" anchorCtr="0" compatLnSpc="1">
            <a:prstTxWarp prst="textNoShape">
              <a:avLst/>
            </a:prstTxWarp>
          </a:bodyPr>
          <a:lstStyle/>
          <a:p>
            <a:pPr algn="ctr" defTabSz="686440" fontAlgn="base">
              <a:spcBef>
                <a:spcPct val="0"/>
              </a:spcBef>
              <a:spcAft>
                <a:spcPct val="0"/>
              </a:spcAft>
            </a:pPr>
            <a:endParaRPr lang="ru-RU" sz="1051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842973" y="2678416"/>
            <a:ext cx="3152656" cy="369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2" dirty="0" smtClean="0">
                <a:solidFill>
                  <a:srgbClr val="045FA3"/>
                </a:solidFill>
              </a:rPr>
              <a:t>«спагетти-график»</a:t>
            </a:r>
            <a:endParaRPr lang="ru-RU" sz="1802" dirty="0">
              <a:solidFill>
                <a:srgbClr val="045FA3"/>
              </a:solidFill>
            </a:endParaRPr>
          </a:p>
        </p:txBody>
      </p:sp>
      <p:sp>
        <p:nvSpPr>
          <p:cNvPr id="88" name="Овал 87"/>
          <p:cNvSpPr/>
          <p:nvPr/>
        </p:nvSpPr>
        <p:spPr>
          <a:xfrm>
            <a:off x="2468193" y="3513221"/>
            <a:ext cx="371259" cy="2887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1</a:t>
            </a:r>
            <a:endParaRPr lang="ru-RU" sz="900" dirty="0"/>
          </a:p>
        </p:txBody>
      </p:sp>
      <p:sp>
        <p:nvSpPr>
          <p:cNvPr id="89" name="Овал 88"/>
          <p:cNvSpPr/>
          <p:nvPr/>
        </p:nvSpPr>
        <p:spPr>
          <a:xfrm>
            <a:off x="1740568" y="4291260"/>
            <a:ext cx="459492" cy="3357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19</a:t>
            </a:r>
            <a:endParaRPr lang="ru-RU" sz="900" dirty="0"/>
          </a:p>
        </p:txBody>
      </p:sp>
      <p:sp>
        <p:nvSpPr>
          <p:cNvPr id="90" name="Овал 89"/>
          <p:cNvSpPr/>
          <p:nvPr/>
        </p:nvSpPr>
        <p:spPr>
          <a:xfrm>
            <a:off x="1741714" y="4643043"/>
            <a:ext cx="527098" cy="3964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20</a:t>
            </a:r>
            <a:endParaRPr lang="ru-RU" sz="900" dirty="0"/>
          </a:p>
        </p:txBody>
      </p:sp>
      <p:sp>
        <p:nvSpPr>
          <p:cNvPr id="91" name="Овал 90"/>
          <p:cNvSpPr/>
          <p:nvPr/>
        </p:nvSpPr>
        <p:spPr>
          <a:xfrm>
            <a:off x="1082842" y="3571660"/>
            <a:ext cx="470950" cy="3196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21</a:t>
            </a:r>
            <a:endParaRPr lang="ru-RU" sz="900" dirty="0"/>
          </a:p>
        </p:txBody>
      </p:sp>
      <p:sp>
        <p:nvSpPr>
          <p:cNvPr id="92" name="Овал 91"/>
          <p:cNvSpPr/>
          <p:nvPr/>
        </p:nvSpPr>
        <p:spPr>
          <a:xfrm>
            <a:off x="1104616" y="3882189"/>
            <a:ext cx="442302" cy="3460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22</a:t>
            </a:r>
            <a:endParaRPr lang="ru-RU" sz="900" dirty="0"/>
          </a:p>
        </p:txBody>
      </p:sp>
      <p:sp>
        <p:nvSpPr>
          <p:cNvPr id="93" name="Овал 92"/>
          <p:cNvSpPr/>
          <p:nvPr/>
        </p:nvSpPr>
        <p:spPr>
          <a:xfrm>
            <a:off x="488138" y="4303867"/>
            <a:ext cx="522515" cy="3575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27</a:t>
            </a:r>
            <a:endParaRPr lang="ru-RU" sz="900" dirty="0"/>
          </a:p>
        </p:txBody>
      </p:sp>
      <p:sp>
        <p:nvSpPr>
          <p:cNvPr id="94" name="Овал 93"/>
          <p:cNvSpPr/>
          <p:nvPr/>
        </p:nvSpPr>
        <p:spPr>
          <a:xfrm>
            <a:off x="0" y="3698851"/>
            <a:ext cx="446886" cy="336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30</a:t>
            </a:r>
            <a:endParaRPr lang="ru-RU" sz="900" dirty="0"/>
          </a:p>
        </p:txBody>
      </p:sp>
      <p:sp>
        <p:nvSpPr>
          <p:cNvPr id="95" name="Овал 94"/>
          <p:cNvSpPr/>
          <p:nvPr/>
        </p:nvSpPr>
        <p:spPr>
          <a:xfrm>
            <a:off x="2483088" y="3810000"/>
            <a:ext cx="376989" cy="328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2</a:t>
            </a:r>
            <a:endParaRPr lang="ru-RU" sz="900" dirty="0"/>
          </a:p>
        </p:txBody>
      </p:sp>
      <p:sp>
        <p:nvSpPr>
          <p:cNvPr id="96" name="Овал 95"/>
          <p:cNvSpPr/>
          <p:nvPr/>
        </p:nvSpPr>
        <p:spPr>
          <a:xfrm>
            <a:off x="2491111" y="4079277"/>
            <a:ext cx="403344" cy="3483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3</a:t>
            </a:r>
            <a:endParaRPr lang="ru-RU" sz="900" dirty="0"/>
          </a:p>
        </p:txBody>
      </p:sp>
      <p:sp>
        <p:nvSpPr>
          <p:cNvPr id="97" name="Овал 96"/>
          <p:cNvSpPr/>
          <p:nvPr/>
        </p:nvSpPr>
        <p:spPr>
          <a:xfrm>
            <a:off x="0" y="4087297"/>
            <a:ext cx="457198" cy="3265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29</a:t>
            </a:r>
            <a:endParaRPr lang="ru-RU" sz="900" dirty="0"/>
          </a:p>
        </p:txBody>
      </p:sp>
      <p:sp>
        <p:nvSpPr>
          <p:cNvPr id="98" name="Овал 97"/>
          <p:cNvSpPr/>
          <p:nvPr/>
        </p:nvSpPr>
        <p:spPr>
          <a:xfrm>
            <a:off x="550015" y="4661377"/>
            <a:ext cx="453763" cy="3712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28</a:t>
            </a:r>
            <a:endParaRPr lang="ru-RU" sz="900" dirty="0"/>
          </a:p>
        </p:txBody>
      </p:sp>
      <p:sp>
        <p:nvSpPr>
          <p:cNvPr id="99" name="Овал 98"/>
          <p:cNvSpPr/>
          <p:nvPr/>
        </p:nvSpPr>
        <p:spPr>
          <a:xfrm>
            <a:off x="521369" y="3931462"/>
            <a:ext cx="496158" cy="3586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26</a:t>
            </a:r>
            <a:endParaRPr lang="ru-RU" sz="900" dirty="0"/>
          </a:p>
        </p:txBody>
      </p:sp>
      <p:sp>
        <p:nvSpPr>
          <p:cNvPr id="100" name="Овал 99"/>
          <p:cNvSpPr/>
          <p:nvPr/>
        </p:nvSpPr>
        <p:spPr>
          <a:xfrm>
            <a:off x="1113782" y="4640751"/>
            <a:ext cx="440010" cy="364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24</a:t>
            </a:r>
            <a:endParaRPr lang="ru-RU" sz="900" dirty="0"/>
          </a:p>
        </p:txBody>
      </p:sp>
      <p:sp>
        <p:nvSpPr>
          <p:cNvPr id="101" name="Овал 100"/>
          <p:cNvSpPr/>
          <p:nvPr/>
        </p:nvSpPr>
        <p:spPr>
          <a:xfrm>
            <a:off x="1094301" y="4153758"/>
            <a:ext cx="459491" cy="4044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23</a:t>
            </a:r>
            <a:endParaRPr lang="ru-RU" sz="900" dirty="0"/>
          </a:p>
        </p:txBody>
      </p:sp>
      <p:sp>
        <p:nvSpPr>
          <p:cNvPr id="102" name="Овал 101"/>
          <p:cNvSpPr/>
          <p:nvPr/>
        </p:nvSpPr>
        <p:spPr>
          <a:xfrm>
            <a:off x="543141" y="3554471"/>
            <a:ext cx="446886" cy="343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25</a:t>
            </a:r>
            <a:endParaRPr lang="ru-RU" sz="900" dirty="0"/>
          </a:p>
        </p:txBody>
      </p:sp>
      <p:sp>
        <p:nvSpPr>
          <p:cNvPr id="103" name="Овал 102"/>
          <p:cNvSpPr/>
          <p:nvPr/>
        </p:nvSpPr>
        <p:spPr>
          <a:xfrm>
            <a:off x="660017" y="3217588"/>
            <a:ext cx="460637" cy="3506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15</a:t>
            </a:r>
            <a:endParaRPr lang="ru-RU" sz="900" dirty="0"/>
          </a:p>
        </p:txBody>
      </p:sp>
      <p:sp>
        <p:nvSpPr>
          <p:cNvPr id="104" name="Овал 103"/>
          <p:cNvSpPr/>
          <p:nvPr/>
        </p:nvSpPr>
        <p:spPr>
          <a:xfrm>
            <a:off x="1706192" y="3933753"/>
            <a:ext cx="466367" cy="321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18</a:t>
            </a:r>
            <a:endParaRPr lang="ru-RU" sz="900" dirty="0"/>
          </a:p>
        </p:txBody>
      </p:sp>
      <p:sp>
        <p:nvSpPr>
          <p:cNvPr id="105" name="Овал 104"/>
          <p:cNvSpPr/>
          <p:nvPr/>
        </p:nvSpPr>
        <p:spPr>
          <a:xfrm>
            <a:off x="1521709" y="3196962"/>
            <a:ext cx="465219" cy="336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13</a:t>
            </a:r>
            <a:endParaRPr lang="ru-RU" sz="900" dirty="0"/>
          </a:p>
        </p:txBody>
      </p:sp>
      <p:sp>
        <p:nvSpPr>
          <p:cNvPr id="106" name="Овал 105"/>
          <p:cNvSpPr/>
          <p:nvPr/>
        </p:nvSpPr>
        <p:spPr>
          <a:xfrm>
            <a:off x="3771041" y="3138522"/>
            <a:ext cx="415948" cy="347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8</a:t>
            </a:r>
            <a:endParaRPr lang="ru-RU" sz="900" dirty="0"/>
          </a:p>
        </p:txBody>
      </p:sp>
      <p:sp>
        <p:nvSpPr>
          <p:cNvPr id="107" name="Овал 106"/>
          <p:cNvSpPr/>
          <p:nvPr/>
        </p:nvSpPr>
        <p:spPr>
          <a:xfrm>
            <a:off x="3293214" y="3100709"/>
            <a:ext cx="460639" cy="433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9</a:t>
            </a:r>
            <a:endParaRPr lang="ru-RU" sz="900" dirty="0"/>
          </a:p>
        </p:txBody>
      </p:sp>
      <p:sp>
        <p:nvSpPr>
          <p:cNvPr id="108" name="Овал 107"/>
          <p:cNvSpPr/>
          <p:nvPr/>
        </p:nvSpPr>
        <p:spPr>
          <a:xfrm>
            <a:off x="2550694" y="4372620"/>
            <a:ext cx="364386" cy="3575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4</a:t>
            </a:r>
            <a:endParaRPr lang="ru-RU" sz="900" dirty="0"/>
          </a:p>
        </p:txBody>
      </p:sp>
      <p:sp>
        <p:nvSpPr>
          <p:cNvPr id="109" name="Овал 108"/>
          <p:cNvSpPr/>
          <p:nvPr/>
        </p:nvSpPr>
        <p:spPr>
          <a:xfrm>
            <a:off x="4228242" y="3141961"/>
            <a:ext cx="398759" cy="3575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7</a:t>
            </a:r>
            <a:endParaRPr lang="ru-RU" sz="900" dirty="0"/>
          </a:p>
        </p:txBody>
      </p:sp>
      <p:sp>
        <p:nvSpPr>
          <p:cNvPr id="110" name="Овал 109"/>
          <p:cNvSpPr/>
          <p:nvPr/>
        </p:nvSpPr>
        <p:spPr>
          <a:xfrm>
            <a:off x="2538090" y="4654393"/>
            <a:ext cx="404491" cy="376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5</a:t>
            </a:r>
            <a:endParaRPr lang="ru-RU" sz="900" dirty="0"/>
          </a:p>
        </p:txBody>
      </p:sp>
      <p:sp>
        <p:nvSpPr>
          <p:cNvPr id="111" name="Овал 110"/>
          <p:cNvSpPr/>
          <p:nvPr/>
        </p:nvSpPr>
        <p:spPr>
          <a:xfrm>
            <a:off x="4677420" y="3116751"/>
            <a:ext cx="417094" cy="355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6</a:t>
            </a:r>
            <a:endParaRPr lang="ru-RU" sz="900" dirty="0"/>
          </a:p>
        </p:txBody>
      </p:sp>
      <p:sp>
        <p:nvSpPr>
          <p:cNvPr id="112" name="Овал 111"/>
          <p:cNvSpPr/>
          <p:nvPr/>
        </p:nvSpPr>
        <p:spPr>
          <a:xfrm>
            <a:off x="2365067" y="3159147"/>
            <a:ext cx="481262" cy="374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11</a:t>
            </a:r>
            <a:endParaRPr lang="ru-RU" sz="1000" dirty="0"/>
          </a:p>
        </p:txBody>
      </p:sp>
      <p:sp>
        <p:nvSpPr>
          <p:cNvPr id="113" name="Овал 112"/>
          <p:cNvSpPr/>
          <p:nvPr/>
        </p:nvSpPr>
        <p:spPr>
          <a:xfrm>
            <a:off x="1702755" y="3554473"/>
            <a:ext cx="449179" cy="3506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17</a:t>
            </a:r>
            <a:endParaRPr lang="ru-RU" sz="900" dirty="0"/>
          </a:p>
        </p:txBody>
      </p:sp>
      <p:sp>
        <p:nvSpPr>
          <p:cNvPr id="114" name="Овал 113"/>
          <p:cNvSpPr/>
          <p:nvPr/>
        </p:nvSpPr>
        <p:spPr>
          <a:xfrm>
            <a:off x="163858" y="3188940"/>
            <a:ext cx="441157" cy="3517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16</a:t>
            </a:r>
            <a:endParaRPr lang="ru-RU" sz="900" dirty="0"/>
          </a:p>
        </p:txBody>
      </p:sp>
      <p:sp>
        <p:nvSpPr>
          <p:cNvPr id="115" name="Овал 114"/>
          <p:cNvSpPr/>
          <p:nvPr/>
        </p:nvSpPr>
        <p:spPr>
          <a:xfrm>
            <a:off x="1072530" y="3203837"/>
            <a:ext cx="474388" cy="364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14</a:t>
            </a:r>
            <a:endParaRPr lang="ru-RU" sz="900" dirty="0"/>
          </a:p>
        </p:txBody>
      </p:sp>
      <p:sp>
        <p:nvSpPr>
          <p:cNvPr id="116" name="Овал 115"/>
          <p:cNvSpPr/>
          <p:nvPr/>
        </p:nvSpPr>
        <p:spPr>
          <a:xfrm>
            <a:off x="2895600" y="3176336"/>
            <a:ext cx="466368" cy="3506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10</a:t>
            </a:r>
            <a:endParaRPr lang="ru-RU" sz="1000" dirty="0"/>
          </a:p>
        </p:txBody>
      </p:sp>
      <p:sp>
        <p:nvSpPr>
          <p:cNvPr id="117" name="Овал 116"/>
          <p:cNvSpPr/>
          <p:nvPr/>
        </p:nvSpPr>
        <p:spPr>
          <a:xfrm>
            <a:off x="1975470" y="3185504"/>
            <a:ext cx="478971" cy="3539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12</a:t>
            </a:r>
            <a:endParaRPr lang="ru-RU" sz="900" dirty="0"/>
          </a:p>
        </p:txBody>
      </p:sp>
      <p:sp>
        <p:nvSpPr>
          <p:cNvPr id="118" name="Прямоугольник 117"/>
          <p:cNvSpPr/>
          <p:nvPr/>
        </p:nvSpPr>
        <p:spPr>
          <a:xfrm>
            <a:off x="3190090" y="3643848"/>
            <a:ext cx="1045027" cy="6668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002060"/>
                </a:solidFill>
              </a:rPr>
              <a:t>Отв.по питанию</a:t>
            </a:r>
            <a:endParaRPr lang="ru-RU" sz="1000" dirty="0">
              <a:solidFill>
                <a:srgbClr val="002060"/>
              </a:solidFill>
            </a:endParaRPr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5156392" y="3410093"/>
            <a:ext cx="928150" cy="92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Шеф-повар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0" name="Полилиния 119"/>
          <p:cNvSpPr/>
          <p:nvPr/>
        </p:nvSpPr>
        <p:spPr>
          <a:xfrm>
            <a:off x="4133134" y="3458220"/>
            <a:ext cx="700123" cy="380427"/>
          </a:xfrm>
          <a:custGeom>
            <a:avLst/>
            <a:gdLst>
              <a:gd name="connsiteX0" fmla="*/ 700123 w 700123"/>
              <a:gd name="connsiteY0" fmla="*/ 0 h 380427"/>
              <a:gd name="connsiteX1" fmla="*/ 95107 w 700123"/>
              <a:gd name="connsiteY1" fmla="*/ 330009 h 380427"/>
              <a:gd name="connsiteX2" fmla="*/ 129483 w 700123"/>
              <a:gd name="connsiteY2" fmla="*/ 302508 h 380427"/>
              <a:gd name="connsiteX3" fmla="*/ 122607 w 700123"/>
              <a:gd name="connsiteY3" fmla="*/ 323133 h 380427"/>
              <a:gd name="connsiteX4" fmla="*/ 108857 w 700123"/>
              <a:gd name="connsiteY4" fmla="*/ 295633 h 38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123" h="380427">
                <a:moveTo>
                  <a:pt x="700123" y="0"/>
                </a:moveTo>
                <a:lnTo>
                  <a:pt x="95107" y="330009"/>
                </a:lnTo>
                <a:cubicBezTo>
                  <a:pt x="0" y="380427"/>
                  <a:pt x="124900" y="303654"/>
                  <a:pt x="129483" y="302508"/>
                </a:cubicBezTo>
                <a:cubicBezTo>
                  <a:pt x="134066" y="301362"/>
                  <a:pt x="126045" y="324279"/>
                  <a:pt x="122607" y="323133"/>
                </a:cubicBezTo>
                <a:cubicBezTo>
                  <a:pt x="119169" y="321987"/>
                  <a:pt x="114013" y="308810"/>
                  <a:pt x="108857" y="29563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олилиния 120"/>
          <p:cNvSpPr/>
          <p:nvPr/>
        </p:nvSpPr>
        <p:spPr>
          <a:xfrm>
            <a:off x="226881" y="3742394"/>
            <a:ext cx="3081230" cy="664601"/>
          </a:xfrm>
          <a:custGeom>
            <a:avLst/>
            <a:gdLst>
              <a:gd name="connsiteX0" fmla="*/ 0 w 3081230"/>
              <a:gd name="connsiteY0" fmla="*/ 664601 h 664601"/>
              <a:gd name="connsiteX1" fmla="*/ 1161907 w 3081230"/>
              <a:gd name="connsiteY1" fmla="*/ 396469 h 664601"/>
              <a:gd name="connsiteX2" fmla="*/ 1650045 w 3081230"/>
              <a:gd name="connsiteY2" fmla="*/ 575224 h 664601"/>
              <a:gd name="connsiteX3" fmla="*/ 2371940 w 3081230"/>
              <a:gd name="connsiteY3" fmla="*/ 66460 h 664601"/>
              <a:gd name="connsiteX4" fmla="*/ 2983832 w 3081230"/>
              <a:gd name="connsiteY4" fmla="*/ 176463 h 664601"/>
              <a:gd name="connsiteX5" fmla="*/ 2956331 w 3081230"/>
              <a:gd name="connsiteY5" fmla="*/ 176463 h 664601"/>
              <a:gd name="connsiteX6" fmla="*/ 2997582 w 3081230"/>
              <a:gd name="connsiteY6" fmla="*/ 169588 h 664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1230" h="664601">
                <a:moveTo>
                  <a:pt x="0" y="664601"/>
                </a:moveTo>
                <a:cubicBezTo>
                  <a:pt x="443449" y="537983"/>
                  <a:pt x="886899" y="411365"/>
                  <a:pt x="1161907" y="396469"/>
                </a:cubicBezTo>
                <a:cubicBezTo>
                  <a:pt x="1436915" y="381573"/>
                  <a:pt x="1448373" y="630225"/>
                  <a:pt x="1650045" y="575224"/>
                </a:cubicBezTo>
                <a:cubicBezTo>
                  <a:pt x="1851717" y="520223"/>
                  <a:pt x="2149642" y="132920"/>
                  <a:pt x="2371940" y="66460"/>
                </a:cubicBezTo>
                <a:cubicBezTo>
                  <a:pt x="2594238" y="0"/>
                  <a:pt x="2886434" y="158129"/>
                  <a:pt x="2983832" y="176463"/>
                </a:cubicBezTo>
                <a:cubicBezTo>
                  <a:pt x="3081230" y="194797"/>
                  <a:pt x="2954039" y="177609"/>
                  <a:pt x="2956331" y="176463"/>
                </a:cubicBezTo>
                <a:cubicBezTo>
                  <a:pt x="2958623" y="175317"/>
                  <a:pt x="2978102" y="172452"/>
                  <a:pt x="2997582" y="16958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Полилиния 121"/>
          <p:cNvSpPr/>
          <p:nvPr/>
        </p:nvSpPr>
        <p:spPr>
          <a:xfrm>
            <a:off x="446887" y="3482282"/>
            <a:ext cx="2743200" cy="485847"/>
          </a:xfrm>
          <a:custGeom>
            <a:avLst/>
            <a:gdLst>
              <a:gd name="connsiteX0" fmla="*/ 0 w 2743200"/>
              <a:gd name="connsiteY0" fmla="*/ 395324 h 485847"/>
              <a:gd name="connsiteX1" fmla="*/ 446887 w 2743200"/>
              <a:gd name="connsiteY1" fmla="*/ 436575 h 485847"/>
              <a:gd name="connsiteX2" fmla="*/ 742521 w 2743200"/>
              <a:gd name="connsiteY2" fmla="*/ 99691 h 485847"/>
              <a:gd name="connsiteX3" fmla="*/ 1258160 w 2743200"/>
              <a:gd name="connsiteY3" fmla="*/ 175318 h 485847"/>
              <a:gd name="connsiteX4" fmla="*/ 1890677 w 2743200"/>
              <a:gd name="connsiteY4" fmla="*/ 79065 h 485847"/>
              <a:gd name="connsiteX5" fmla="*/ 2323814 w 2743200"/>
              <a:gd name="connsiteY5" fmla="*/ 37814 h 485847"/>
              <a:gd name="connsiteX6" fmla="*/ 2743200 w 2743200"/>
              <a:gd name="connsiteY6" fmla="*/ 305947 h 485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3200" h="485847">
                <a:moveTo>
                  <a:pt x="0" y="395324"/>
                </a:moveTo>
                <a:cubicBezTo>
                  <a:pt x="161567" y="440585"/>
                  <a:pt x="323134" y="485847"/>
                  <a:pt x="446887" y="436575"/>
                </a:cubicBezTo>
                <a:cubicBezTo>
                  <a:pt x="570640" y="387303"/>
                  <a:pt x="607309" y="143234"/>
                  <a:pt x="742521" y="99691"/>
                </a:cubicBezTo>
                <a:cubicBezTo>
                  <a:pt x="877733" y="56148"/>
                  <a:pt x="1066801" y="178756"/>
                  <a:pt x="1258160" y="175318"/>
                </a:cubicBezTo>
                <a:cubicBezTo>
                  <a:pt x="1449519" y="171880"/>
                  <a:pt x="1713068" y="101982"/>
                  <a:pt x="1890677" y="79065"/>
                </a:cubicBezTo>
                <a:cubicBezTo>
                  <a:pt x="2068286" y="56148"/>
                  <a:pt x="2181727" y="0"/>
                  <a:pt x="2323814" y="37814"/>
                </a:cubicBezTo>
                <a:cubicBezTo>
                  <a:pt x="2465901" y="75628"/>
                  <a:pt x="2604550" y="190787"/>
                  <a:pt x="2743200" y="30594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 122"/>
          <p:cNvSpPr/>
          <p:nvPr/>
        </p:nvSpPr>
        <p:spPr>
          <a:xfrm>
            <a:off x="446887" y="3499471"/>
            <a:ext cx="2810806" cy="420532"/>
          </a:xfrm>
          <a:custGeom>
            <a:avLst/>
            <a:gdLst>
              <a:gd name="connsiteX0" fmla="*/ 0 w 2810806"/>
              <a:gd name="connsiteY0" fmla="*/ 0 h 420532"/>
              <a:gd name="connsiteX1" fmla="*/ 488139 w 2810806"/>
              <a:gd name="connsiteY1" fmla="*/ 82502 h 420532"/>
              <a:gd name="connsiteX2" fmla="*/ 880024 w 2810806"/>
              <a:gd name="connsiteY2" fmla="*/ 55001 h 420532"/>
              <a:gd name="connsiteX3" fmla="*/ 1216908 w 2810806"/>
              <a:gd name="connsiteY3" fmla="*/ 295633 h 420532"/>
              <a:gd name="connsiteX4" fmla="*/ 1409414 w 2810806"/>
              <a:gd name="connsiteY4" fmla="*/ 385010 h 420532"/>
              <a:gd name="connsiteX5" fmla="*/ 2014430 w 2810806"/>
              <a:gd name="connsiteY5" fmla="*/ 116878 h 420532"/>
              <a:gd name="connsiteX6" fmla="*/ 2083182 w 2810806"/>
              <a:gd name="connsiteY6" fmla="*/ 27500 h 420532"/>
              <a:gd name="connsiteX7" fmla="*/ 2413191 w 2810806"/>
              <a:gd name="connsiteY7" fmla="*/ 68752 h 420532"/>
              <a:gd name="connsiteX8" fmla="*/ 2750075 w 2810806"/>
              <a:gd name="connsiteY8" fmla="*/ 371260 h 420532"/>
              <a:gd name="connsiteX9" fmla="*/ 2777576 w 2810806"/>
              <a:gd name="connsiteY9" fmla="*/ 364385 h 420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0806" h="420532">
                <a:moveTo>
                  <a:pt x="0" y="0"/>
                </a:moveTo>
                <a:cubicBezTo>
                  <a:pt x="170734" y="36667"/>
                  <a:pt x="341468" y="73335"/>
                  <a:pt x="488139" y="82502"/>
                </a:cubicBezTo>
                <a:cubicBezTo>
                  <a:pt x="634810" y="91669"/>
                  <a:pt x="758563" y="19479"/>
                  <a:pt x="880024" y="55001"/>
                </a:cubicBezTo>
                <a:cubicBezTo>
                  <a:pt x="1001485" y="90523"/>
                  <a:pt x="1128676" y="240632"/>
                  <a:pt x="1216908" y="295633"/>
                </a:cubicBezTo>
                <a:cubicBezTo>
                  <a:pt x="1305140" y="350635"/>
                  <a:pt x="1276494" y="414802"/>
                  <a:pt x="1409414" y="385010"/>
                </a:cubicBezTo>
                <a:cubicBezTo>
                  <a:pt x="1542334" y="355218"/>
                  <a:pt x="1902135" y="176463"/>
                  <a:pt x="2014430" y="116878"/>
                </a:cubicBezTo>
                <a:cubicBezTo>
                  <a:pt x="2126725" y="57293"/>
                  <a:pt x="2016722" y="35521"/>
                  <a:pt x="2083182" y="27500"/>
                </a:cubicBezTo>
                <a:cubicBezTo>
                  <a:pt x="2149642" y="19479"/>
                  <a:pt x="2302042" y="11459"/>
                  <a:pt x="2413191" y="68752"/>
                </a:cubicBezTo>
                <a:cubicBezTo>
                  <a:pt x="2524340" y="126045"/>
                  <a:pt x="2689344" y="321988"/>
                  <a:pt x="2750075" y="371260"/>
                </a:cubicBezTo>
                <a:cubicBezTo>
                  <a:pt x="2810806" y="420532"/>
                  <a:pt x="2794191" y="392458"/>
                  <a:pt x="2777576" y="36438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Полилиния 124"/>
          <p:cNvSpPr/>
          <p:nvPr/>
        </p:nvSpPr>
        <p:spPr>
          <a:xfrm>
            <a:off x="2172559" y="4012818"/>
            <a:ext cx="1070238" cy="428553"/>
          </a:xfrm>
          <a:custGeom>
            <a:avLst/>
            <a:gdLst>
              <a:gd name="connsiteX0" fmla="*/ 0 w 1070238"/>
              <a:gd name="connsiteY0" fmla="*/ 428553 h 428553"/>
              <a:gd name="connsiteX1" fmla="*/ 412512 w 1070238"/>
              <a:gd name="connsiteY1" fmla="*/ 64168 h 428553"/>
              <a:gd name="connsiteX2" fmla="*/ 701270 w 1070238"/>
              <a:gd name="connsiteY2" fmla="*/ 153546 h 428553"/>
              <a:gd name="connsiteX3" fmla="*/ 1017528 w 1070238"/>
              <a:gd name="connsiteY3" fmla="*/ 22917 h 428553"/>
              <a:gd name="connsiteX4" fmla="*/ 1017528 w 1070238"/>
              <a:gd name="connsiteY4" fmla="*/ 16042 h 428553"/>
              <a:gd name="connsiteX5" fmla="*/ 1024403 w 1070238"/>
              <a:gd name="connsiteY5" fmla="*/ 29793 h 428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0238" h="428553">
                <a:moveTo>
                  <a:pt x="0" y="428553"/>
                </a:moveTo>
                <a:cubicBezTo>
                  <a:pt x="147817" y="269277"/>
                  <a:pt x="295634" y="110002"/>
                  <a:pt x="412512" y="64168"/>
                </a:cubicBezTo>
                <a:cubicBezTo>
                  <a:pt x="529390" y="18334"/>
                  <a:pt x="600434" y="160421"/>
                  <a:pt x="701270" y="153546"/>
                </a:cubicBezTo>
                <a:cubicBezTo>
                  <a:pt x="802106" y="146671"/>
                  <a:pt x="964818" y="45834"/>
                  <a:pt x="1017528" y="22917"/>
                </a:cubicBezTo>
                <a:cubicBezTo>
                  <a:pt x="1070238" y="0"/>
                  <a:pt x="1016382" y="14896"/>
                  <a:pt x="1017528" y="16042"/>
                </a:cubicBezTo>
                <a:cubicBezTo>
                  <a:pt x="1018674" y="17188"/>
                  <a:pt x="1021538" y="23490"/>
                  <a:pt x="1024403" y="2979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7" name="Прямая соединительная линия 126"/>
          <p:cNvCxnSpPr>
            <a:stCxn id="109" idx="4"/>
          </p:cNvCxnSpPr>
          <p:nvPr/>
        </p:nvCxnSpPr>
        <p:spPr>
          <a:xfrm rot="5400000">
            <a:off x="4231679" y="3441031"/>
            <a:ext cx="137504" cy="2543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>
            <a:stCxn id="106" idx="4"/>
          </p:cNvCxnSpPr>
          <p:nvPr/>
        </p:nvCxnSpPr>
        <p:spPr>
          <a:xfrm rot="16200000" flipH="1">
            <a:off x="3931748" y="3532987"/>
            <a:ext cx="123754" cy="292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>
            <a:stCxn id="107" idx="4"/>
            <a:endCxn id="118" idx="0"/>
          </p:cNvCxnSpPr>
          <p:nvPr/>
        </p:nvCxnSpPr>
        <p:spPr>
          <a:xfrm rot="16200000" flipH="1">
            <a:off x="3563069" y="3494312"/>
            <a:ext cx="110001" cy="189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>
            <a:stCxn id="116" idx="4"/>
          </p:cNvCxnSpPr>
          <p:nvPr/>
        </p:nvCxnSpPr>
        <p:spPr>
          <a:xfrm rot="16200000" flipH="1">
            <a:off x="3128496" y="3527257"/>
            <a:ext cx="123756" cy="1231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>
            <a:stCxn id="88" idx="6"/>
            <a:endCxn id="123" idx="8"/>
          </p:cNvCxnSpPr>
          <p:nvPr/>
        </p:nvCxnSpPr>
        <p:spPr>
          <a:xfrm>
            <a:off x="2839452" y="3657600"/>
            <a:ext cx="357509" cy="213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>
            <a:stCxn id="112" idx="6"/>
          </p:cNvCxnSpPr>
          <p:nvPr/>
        </p:nvCxnSpPr>
        <p:spPr>
          <a:xfrm>
            <a:off x="2846329" y="3346497"/>
            <a:ext cx="357509" cy="3661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/>
          <p:cNvCxnSpPr>
            <a:stCxn id="95" idx="6"/>
            <a:endCxn id="118" idx="1"/>
          </p:cNvCxnSpPr>
          <p:nvPr/>
        </p:nvCxnSpPr>
        <p:spPr>
          <a:xfrm>
            <a:off x="2860077" y="3974432"/>
            <a:ext cx="330013" cy="2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/>
          <p:cNvCxnSpPr>
            <a:stCxn id="108" idx="6"/>
          </p:cNvCxnSpPr>
          <p:nvPr/>
        </p:nvCxnSpPr>
        <p:spPr>
          <a:xfrm flipV="1">
            <a:off x="2915080" y="4269492"/>
            <a:ext cx="275007" cy="2818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/>
          <p:cNvCxnSpPr>
            <a:stCxn id="110" idx="6"/>
          </p:cNvCxnSpPr>
          <p:nvPr/>
        </p:nvCxnSpPr>
        <p:spPr>
          <a:xfrm flipV="1">
            <a:off x="2942581" y="4296992"/>
            <a:ext cx="632517" cy="5458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 стрелкой 145"/>
          <p:cNvCxnSpPr>
            <a:stCxn id="118" idx="3"/>
          </p:cNvCxnSpPr>
          <p:nvPr/>
        </p:nvCxnSpPr>
        <p:spPr>
          <a:xfrm flipV="1">
            <a:off x="4235117" y="3966983"/>
            <a:ext cx="928149" cy="103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Полилиния 146"/>
          <p:cNvSpPr/>
          <p:nvPr/>
        </p:nvSpPr>
        <p:spPr>
          <a:xfrm>
            <a:off x="2172559" y="4162927"/>
            <a:ext cx="1125240" cy="381572"/>
          </a:xfrm>
          <a:custGeom>
            <a:avLst/>
            <a:gdLst>
              <a:gd name="connsiteX0" fmla="*/ 0 w 1125240"/>
              <a:gd name="connsiteY0" fmla="*/ 381572 h 381572"/>
              <a:gd name="connsiteX1" fmla="*/ 550015 w 1125240"/>
              <a:gd name="connsiteY1" fmla="*/ 209693 h 381572"/>
              <a:gd name="connsiteX2" fmla="*/ 1045029 w 1125240"/>
              <a:gd name="connsiteY2" fmla="*/ 30938 h 381572"/>
              <a:gd name="connsiteX3" fmla="*/ 1031279 w 1125240"/>
              <a:gd name="connsiteY3" fmla="*/ 24062 h 381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5240" h="381572">
                <a:moveTo>
                  <a:pt x="0" y="381572"/>
                </a:moveTo>
                <a:cubicBezTo>
                  <a:pt x="187921" y="324852"/>
                  <a:pt x="375843" y="268132"/>
                  <a:pt x="550015" y="209693"/>
                </a:cubicBezTo>
                <a:cubicBezTo>
                  <a:pt x="724187" y="151254"/>
                  <a:pt x="964818" y="61876"/>
                  <a:pt x="1045029" y="30938"/>
                </a:cubicBezTo>
                <a:cubicBezTo>
                  <a:pt x="1125240" y="0"/>
                  <a:pt x="1078259" y="12031"/>
                  <a:pt x="1031279" y="2406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Полилиния 147"/>
          <p:cNvSpPr/>
          <p:nvPr/>
        </p:nvSpPr>
        <p:spPr>
          <a:xfrm>
            <a:off x="2248186" y="4303868"/>
            <a:ext cx="1560668" cy="834189"/>
          </a:xfrm>
          <a:custGeom>
            <a:avLst/>
            <a:gdLst>
              <a:gd name="connsiteX0" fmla="*/ 0 w 1560668"/>
              <a:gd name="connsiteY0" fmla="*/ 508764 h 834189"/>
              <a:gd name="connsiteX1" fmla="*/ 481264 w 1560668"/>
              <a:gd name="connsiteY1" fmla="*/ 749395 h 834189"/>
              <a:gd name="connsiteX2" fmla="*/ 1560668 w 1560668"/>
              <a:gd name="connsiteY2" fmla="*/ 0 h 834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0668" h="834189">
                <a:moveTo>
                  <a:pt x="0" y="508764"/>
                </a:moveTo>
                <a:cubicBezTo>
                  <a:pt x="110576" y="671476"/>
                  <a:pt x="221153" y="834189"/>
                  <a:pt x="481264" y="749395"/>
                </a:cubicBezTo>
                <a:cubicBezTo>
                  <a:pt x="741375" y="664601"/>
                  <a:pt x="1151021" y="332300"/>
                  <a:pt x="1560668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Полилиния 149"/>
          <p:cNvSpPr/>
          <p:nvPr/>
        </p:nvSpPr>
        <p:spPr>
          <a:xfrm>
            <a:off x="1526292" y="4552521"/>
            <a:ext cx="1369309" cy="583244"/>
          </a:xfrm>
          <a:custGeom>
            <a:avLst/>
            <a:gdLst>
              <a:gd name="connsiteX0" fmla="*/ 0 w 1369309"/>
              <a:gd name="connsiteY0" fmla="*/ 246360 h 583244"/>
              <a:gd name="connsiteX1" fmla="*/ 515639 w 1369309"/>
              <a:gd name="connsiteY1" fmla="*/ 60730 h 583244"/>
              <a:gd name="connsiteX2" fmla="*/ 495013 w 1369309"/>
              <a:gd name="connsiteY2" fmla="*/ 74481 h 583244"/>
              <a:gd name="connsiteX3" fmla="*/ 1237534 w 1369309"/>
              <a:gd name="connsiteY3" fmla="*/ 507617 h 583244"/>
              <a:gd name="connsiteX4" fmla="*/ 1285660 w 1369309"/>
              <a:gd name="connsiteY4" fmla="*/ 528243 h 58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9309" h="583244">
                <a:moveTo>
                  <a:pt x="0" y="246360"/>
                </a:moveTo>
                <a:lnTo>
                  <a:pt x="515639" y="60730"/>
                </a:lnTo>
                <a:cubicBezTo>
                  <a:pt x="598141" y="32084"/>
                  <a:pt x="374697" y="0"/>
                  <a:pt x="495013" y="74481"/>
                </a:cubicBezTo>
                <a:cubicBezTo>
                  <a:pt x="615329" y="148962"/>
                  <a:pt x="1105759" y="431990"/>
                  <a:pt x="1237534" y="507617"/>
                </a:cubicBezTo>
                <a:cubicBezTo>
                  <a:pt x="1369309" y="583244"/>
                  <a:pt x="1327484" y="555743"/>
                  <a:pt x="1285660" y="52824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Полилиния 150"/>
          <p:cNvSpPr/>
          <p:nvPr/>
        </p:nvSpPr>
        <p:spPr>
          <a:xfrm>
            <a:off x="2853203" y="4185844"/>
            <a:ext cx="1362433" cy="908670"/>
          </a:xfrm>
          <a:custGeom>
            <a:avLst/>
            <a:gdLst>
              <a:gd name="connsiteX0" fmla="*/ 0 w 1362433"/>
              <a:gd name="connsiteY0" fmla="*/ 908670 h 908670"/>
              <a:gd name="connsiteX1" fmla="*/ 1161907 w 1362433"/>
              <a:gd name="connsiteY1" fmla="*/ 131774 h 908670"/>
              <a:gd name="connsiteX2" fmla="*/ 1203158 w 1362433"/>
              <a:gd name="connsiteY2" fmla="*/ 118024 h 90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2433" h="908670">
                <a:moveTo>
                  <a:pt x="0" y="908670"/>
                </a:moveTo>
                <a:lnTo>
                  <a:pt x="1161907" y="131774"/>
                </a:lnTo>
                <a:cubicBezTo>
                  <a:pt x="1362433" y="0"/>
                  <a:pt x="1282795" y="59012"/>
                  <a:pt x="1203158" y="11802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Полилиния 151"/>
          <p:cNvSpPr/>
          <p:nvPr/>
        </p:nvSpPr>
        <p:spPr>
          <a:xfrm>
            <a:off x="1519417" y="4321056"/>
            <a:ext cx="2038493" cy="335738"/>
          </a:xfrm>
          <a:custGeom>
            <a:avLst/>
            <a:gdLst>
              <a:gd name="connsiteX0" fmla="*/ 0 w 2038493"/>
              <a:gd name="connsiteY0" fmla="*/ 147816 h 335738"/>
              <a:gd name="connsiteX1" fmla="*/ 481263 w 2038493"/>
              <a:gd name="connsiteY1" fmla="*/ 319696 h 335738"/>
              <a:gd name="connsiteX2" fmla="*/ 1216908 w 2038493"/>
              <a:gd name="connsiteY2" fmla="*/ 51564 h 335738"/>
              <a:gd name="connsiteX3" fmla="*/ 1918177 w 2038493"/>
              <a:gd name="connsiteY3" fmla="*/ 10312 h 335738"/>
              <a:gd name="connsiteX4" fmla="*/ 1938803 w 2038493"/>
              <a:gd name="connsiteY4" fmla="*/ 3437 h 335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8493" h="335738">
                <a:moveTo>
                  <a:pt x="0" y="147816"/>
                </a:moveTo>
                <a:cubicBezTo>
                  <a:pt x="139222" y="241777"/>
                  <a:pt x="278445" y="335738"/>
                  <a:pt x="481263" y="319696"/>
                </a:cubicBezTo>
                <a:cubicBezTo>
                  <a:pt x="684081" y="303654"/>
                  <a:pt x="977422" y="103128"/>
                  <a:pt x="1216908" y="51564"/>
                </a:cubicBezTo>
                <a:cubicBezTo>
                  <a:pt x="1456394" y="0"/>
                  <a:pt x="1797861" y="18333"/>
                  <a:pt x="1918177" y="10312"/>
                </a:cubicBezTo>
                <a:cubicBezTo>
                  <a:pt x="2038493" y="2291"/>
                  <a:pt x="1988648" y="2864"/>
                  <a:pt x="1938803" y="343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Полилиния 152"/>
          <p:cNvSpPr/>
          <p:nvPr/>
        </p:nvSpPr>
        <p:spPr>
          <a:xfrm>
            <a:off x="983152" y="4247720"/>
            <a:ext cx="2494548" cy="483555"/>
          </a:xfrm>
          <a:custGeom>
            <a:avLst/>
            <a:gdLst>
              <a:gd name="connsiteX0" fmla="*/ 0 w 2494548"/>
              <a:gd name="connsiteY0" fmla="*/ 303654 h 483555"/>
              <a:gd name="connsiteX1" fmla="*/ 1093155 w 2494548"/>
              <a:gd name="connsiteY1" fmla="*/ 399907 h 483555"/>
              <a:gd name="connsiteX2" fmla="*/ 1636295 w 2494548"/>
              <a:gd name="connsiteY2" fmla="*/ 427408 h 483555"/>
              <a:gd name="connsiteX3" fmla="*/ 2371940 w 2494548"/>
              <a:gd name="connsiteY3" fmla="*/ 63023 h 483555"/>
              <a:gd name="connsiteX4" fmla="*/ 2371940 w 2494548"/>
              <a:gd name="connsiteY4" fmla="*/ 49272 h 483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4548" h="483555">
                <a:moveTo>
                  <a:pt x="0" y="303654"/>
                </a:moveTo>
                <a:lnTo>
                  <a:pt x="1093155" y="399907"/>
                </a:lnTo>
                <a:cubicBezTo>
                  <a:pt x="1365871" y="420533"/>
                  <a:pt x="1423164" y="483555"/>
                  <a:pt x="1636295" y="427408"/>
                </a:cubicBezTo>
                <a:cubicBezTo>
                  <a:pt x="1849426" y="371261"/>
                  <a:pt x="2249333" y="126046"/>
                  <a:pt x="2371940" y="63023"/>
                </a:cubicBezTo>
                <a:cubicBezTo>
                  <a:pt x="2494548" y="0"/>
                  <a:pt x="2433244" y="24636"/>
                  <a:pt x="2371940" y="4927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Полилиния 153"/>
          <p:cNvSpPr/>
          <p:nvPr/>
        </p:nvSpPr>
        <p:spPr>
          <a:xfrm>
            <a:off x="852523" y="4202925"/>
            <a:ext cx="3436449" cy="945338"/>
          </a:xfrm>
          <a:custGeom>
            <a:avLst/>
            <a:gdLst>
              <a:gd name="connsiteX0" fmla="*/ 0 w 3436449"/>
              <a:gd name="connsiteY0" fmla="*/ 763145 h 945338"/>
              <a:gd name="connsiteX1" fmla="*/ 1168782 w 3436449"/>
              <a:gd name="connsiteY1" fmla="*/ 921275 h 945338"/>
              <a:gd name="connsiteX2" fmla="*/ 2241312 w 3436449"/>
              <a:gd name="connsiteY2" fmla="*/ 811272 h 945338"/>
              <a:gd name="connsiteX3" fmla="*/ 3265715 w 3436449"/>
              <a:gd name="connsiteY3" fmla="*/ 116878 h 945338"/>
              <a:gd name="connsiteX4" fmla="*/ 3265715 w 3436449"/>
              <a:gd name="connsiteY4" fmla="*/ 110002 h 945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6449" h="945338">
                <a:moveTo>
                  <a:pt x="0" y="763145"/>
                </a:moveTo>
                <a:cubicBezTo>
                  <a:pt x="397615" y="838199"/>
                  <a:pt x="795230" y="913254"/>
                  <a:pt x="1168782" y="921275"/>
                </a:cubicBezTo>
                <a:cubicBezTo>
                  <a:pt x="1542334" y="929296"/>
                  <a:pt x="1891823" y="945338"/>
                  <a:pt x="2241312" y="811272"/>
                </a:cubicBezTo>
                <a:cubicBezTo>
                  <a:pt x="2590801" y="677206"/>
                  <a:pt x="3094981" y="233756"/>
                  <a:pt x="3265715" y="116878"/>
                </a:cubicBezTo>
                <a:cubicBezTo>
                  <a:pt x="3436449" y="0"/>
                  <a:pt x="3351082" y="55001"/>
                  <a:pt x="3265715" y="11000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Полилиния 154"/>
          <p:cNvSpPr/>
          <p:nvPr/>
        </p:nvSpPr>
        <p:spPr>
          <a:xfrm>
            <a:off x="996902" y="3760727"/>
            <a:ext cx="2220686" cy="343760"/>
          </a:xfrm>
          <a:custGeom>
            <a:avLst/>
            <a:gdLst>
              <a:gd name="connsiteX0" fmla="*/ 0 w 2220686"/>
              <a:gd name="connsiteY0" fmla="*/ 343760 h 343760"/>
              <a:gd name="connsiteX1" fmla="*/ 261257 w 2220686"/>
              <a:gd name="connsiteY1" fmla="*/ 82503 h 343760"/>
              <a:gd name="connsiteX2" fmla="*/ 948776 w 2220686"/>
              <a:gd name="connsiteY2" fmla="*/ 178756 h 343760"/>
              <a:gd name="connsiteX3" fmla="*/ 1540042 w 2220686"/>
              <a:gd name="connsiteY3" fmla="*/ 20626 h 343760"/>
              <a:gd name="connsiteX4" fmla="*/ 2220686 w 2220686"/>
              <a:gd name="connsiteY4" fmla="*/ 55002 h 343760"/>
              <a:gd name="connsiteX5" fmla="*/ 2220686 w 2220686"/>
              <a:gd name="connsiteY5" fmla="*/ 55002 h 34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0686" h="343760">
                <a:moveTo>
                  <a:pt x="0" y="343760"/>
                </a:moveTo>
                <a:cubicBezTo>
                  <a:pt x="51564" y="226882"/>
                  <a:pt x="103128" y="110004"/>
                  <a:pt x="261257" y="82503"/>
                </a:cubicBezTo>
                <a:cubicBezTo>
                  <a:pt x="419386" y="55002"/>
                  <a:pt x="735645" y="189069"/>
                  <a:pt x="948776" y="178756"/>
                </a:cubicBezTo>
                <a:cubicBezTo>
                  <a:pt x="1161907" y="168443"/>
                  <a:pt x="1328057" y="41252"/>
                  <a:pt x="1540042" y="20626"/>
                </a:cubicBezTo>
                <a:cubicBezTo>
                  <a:pt x="1752027" y="0"/>
                  <a:pt x="2220686" y="55002"/>
                  <a:pt x="2220686" y="55002"/>
                </a:cubicBezTo>
                <a:lnTo>
                  <a:pt x="2220686" y="55002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Полилиния 155"/>
          <p:cNvSpPr/>
          <p:nvPr/>
        </p:nvSpPr>
        <p:spPr>
          <a:xfrm>
            <a:off x="2179435" y="3044562"/>
            <a:ext cx="1097738" cy="907525"/>
          </a:xfrm>
          <a:custGeom>
            <a:avLst/>
            <a:gdLst>
              <a:gd name="connsiteX0" fmla="*/ 0 w 1097738"/>
              <a:gd name="connsiteY0" fmla="*/ 124900 h 907525"/>
              <a:gd name="connsiteX1" fmla="*/ 605016 w 1097738"/>
              <a:gd name="connsiteY1" fmla="*/ 111149 h 907525"/>
              <a:gd name="connsiteX2" fmla="*/ 1024403 w 1097738"/>
              <a:gd name="connsiteY2" fmla="*/ 791793 h 907525"/>
              <a:gd name="connsiteX3" fmla="*/ 1045028 w 1097738"/>
              <a:gd name="connsiteY3" fmla="*/ 805543 h 90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7738" h="907525">
                <a:moveTo>
                  <a:pt x="0" y="124900"/>
                </a:moveTo>
                <a:cubicBezTo>
                  <a:pt x="217141" y="62450"/>
                  <a:pt x="434282" y="0"/>
                  <a:pt x="605016" y="111149"/>
                </a:cubicBezTo>
                <a:cubicBezTo>
                  <a:pt x="775750" y="222298"/>
                  <a:pt x="951068" y="676061"/>
                  <a:pt x="1024403" y="791793"/>
                </a:cubicBezTo>
                <a:cubicBezTo>
                  <a:pt x="1097738" y="907525"/>
                  <a:pt x="1071383" y="856534"/>
                  <a:pt x="1045028" y="80554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Полилиния 156"/>
          <p:cNvSpPr/>
          <p:nvPr/>
        </p:nvSpPr>
        <p:spPr>
          <a:xfrm>
            <a:off x="1670671" y="3104148"/>
            <a:ext cx="1588168" cy="992318"/>
          </a:xfrm>
          <a:custGeom>
            <a:avLst/>
            <a:gdLst>
              <a:gd name="connsiteX0" fmla="*/ 0 w 1588168"/>
              <a:gd name="connsiteY0" fmla="*/ 79064 h 992318"/>
              <a:gd name="connsiteX1" fmla="*/ 1024403 w 1588168"/>
              <a:gd name="connsiteY1" fmla="*/ 37813 h 992318"/>
              <a:gd name="connsiteX2" fmla="*/ 1251284 w 1588168"/>
              <a:gd name="connsiteY2" fmla="*/ 305945 h 992318"/>
              <a:gd name="connsiteX3" fmla="*/ 1540042 w 1588168"/>
              <a:gd name="connsiteY3" fmla="*/ 897211 h 992318"/>
              <a:gd name="connsiteX4" fmla="*/ 1540042 w 1588168"/>
              <a:gd name="connsiteY4" fmla="*/ 876586 h 992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168" h="992318">
                <a:moveTo>
                  <a:pt x="0" y="79064"/>
                </a:moveTo>
                <a:cubicBezTo>
                  <a:pt x="407928" y="39532"/>
                  <a:pt x="815856" y="0"/>
                  <a:pt x="1024403" y="37813"/>
                </a:cubicBezTo>
                <a:cubicBezTo>
                  <a:pt x="1232950" y="75627"/>
                  <a:pt x="1165344" y="162712"/>
                  <a:pt x="1251284" y="305945"/>
                </a:cubicBezTo>
                <a:cubicBezTo>
                  <a:pt x="1337224" y="449178"/>
                  <a:pt x="1491916" y="802104"/>
                  <a:pt x="1540042" y="897211"/>
                </a:cubicBezTo>
                <a:cubicBezTo>
                  <a:pt x="1588168" y="992318"/>
                  <a:pt x="1564105" y="934452"/>
                  <a:pt x="1540042" y="87658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Полилиния 157"/>
          <p:cNvSpPr/>
          <p:nvPr/>
        </p:nvSpPr>
        <p:spPr>
          <a:xfrm>
            <a:off x="1223783" y="2981540"/>
            <a:ext cx="2024743" cy="1307432"/>
          </a:xfrm>
          <a:custGeom>
            <a:avLst/>
            <a:gdLst>
              <a:gd name="connsiteX0" fmla="*/ 0 w 2024743"/>
              <a:gd name="connsiteY0" fmla="*/ 222298 h 1307432"/>
              <a:gd name="connsiteX1" fmla="*/ 1567543 w 2024743"/>
              <a:gd name="connsiteY1" fmla="*/ 153546 h 1307432"/>
              <a:gd name="connsiteX2" fmla="*/ 1959429 w 2024743"/>
              <a:gd name="connsiteY2" fmla="*/ 1143573 h 1307432"/>
              <a:gd name="connsiteX3" fmla="*/ 1959429 w 2024743"/>
              <a:gd name="connsiteY3" fmla="*/ 1136698 h 130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4743" h="1307432">
                <a:moveTo>
                  <a:pt x="0" y="222298"/>
                </a:moveTo>
                <a:cubicBezTo>
                  <a:pt x="620486" y="111149"/>
                  <a:pt x="1240972" y="0"/>
                  <a:pt x="1567543" y="153546"/>
                </a:cubicBezTo>
                <a:cubicBezTo>
                  <a:pt x="1894115" y="307092"/>
                  <a:pt x="1894115" y="979714"/>
                  <a:pt x="1959429" y="1143573"/>
                </a:cubicBezTo>
                <a:cubicBezTo>
                  <a:pt x="2024743" y="1307432"/>
                  <a:pt x="1992086" y="1222065"/>
                  <a:pt x="1959429" y="113669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Полилиния 158"/>
          <p:cNvSpPr/>
          <p:nvPr/>
        </p:nvSpPr>
        <p:spPr>
          <a:xfrm>
            <a:off x="763146" y="3231338"/>
            <a:ext cx="2863516" cy="613038"/>
          </a:xfrm>
          <a:custGeom>
            <a:avLst/>
            <a:gdLst>
              <a:gd name="connsiteX0" fmla="*/ 0 w 2863516"/>
              <a:gd name="connsiteY0" fmla="*/ 0 h 613038"/>
              <a:gd name="connsiteX1" fmla="*/ 2461317 w 2863516"/>
              <a:gd name="connsiteY1" fmla="*/ 529390 h 613038"/>
              <a:gd name="connsiteX2" fmla="*/ 2413191 w 2863516"/>
              <a:gd name="connsiteY2" fmla="*/ 501889 h 613038"/>
              <a:gd name="connsiteX3" fmla="*/ 2413191 w 2863516"/>
              <a:gd name="connsiteY3" fmla="*/ 501889 h 61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3516" h="613038">
                <a:moveTo>
                  <a:pt x="0" y="0"/>
                </a:moveTo>
                <a:lnTo>
                  <a:pt x="2461317" y="529390"/>
                </a:lnTo>
                <a:cubicBezTo>
                  <a:pt x="2863516" y="613038"/>
                  <a:pt x="2413191" y="501889"/>
                  <a:pt x="2413191" y="501889"/>
                </a:cubicBezTo>
                <a:lnTo>
                  <a:pt x="2413191" y="501889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Полилиния 159"/>
          <p:cNvSpPr/>
          <p:nvPr/>
        </p:nvSpPr>
        <p:spPr>
          <a:xfrm>
            <a:off x="838773" y="2984977"/>
            <a:ext cx="2412045" cy="1407122"/>
          </a:xfrm>
          <a:custGeom>
            <a:avLst/>
            <a:gdLst>
              <a:gd name="connsiteX0" fmla="*/ 0 w 2412045"/>
              <a:gd name="connsiteY0" fmla="*/ 246361 h 1407122"/>
              <a:gd name="connsiteX1" fmla="*/ 1980054 w 2412045"/>
              <a:gd name="connsiteY1" fmla="*/ 163859 h 1407122"/>
              <a:gd name="connsiteX2" fmla="*/ 2351314 w 2412045"/>
              <a:gd name="connsiteY2" fmla="*/ 1229513 h 1407122"/>
              <a:gd name="connsiteX3" fmla="*/ 2344439 w 2412045"/>
              <a:gd name="connsiteY3" fmla="*/ 1229513 h 1407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2045" h="1407122">
                <a:moveTo>
                  <a:pt x="0" y="246361"/>
                </a:moveTo>
                <a:cubicBezTo>
                  <a:pt x="794084" y="123180"/>
                  <a:pt x="1588168" y="0"/>
                  <a:pt x="1980054" y="163859"/>
                </a:cubicBezTo>
                <a:cubicBezTo>
                  <a:pt x="2371940" y="327718"/>
                  <a:pt x="2290583" y="1051904"/>
                  <a:pt x="2351314" y="1229513"/>
                </a:cubicBezTo>
                <a:cubicBezTo>
                  <a:pt x="2412045" y="1407122"/>
                  <a:pt x="2378242" y="1318317"/>
                  <a:pt x="2344439" y="122951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Овал 160"/>
          <p:cNvSpPr/>
          <p:nvPr/>
        </p:nvSpPr>
        <p:spPr>
          <a:xfrm>
            <a:off x="4738150" y="4696900"/>
            <a:ext cx="371259" cy="2887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1</a:t>
            </a:r>
            <a:endParaRPr lang="ru-RU" sz="900" dirty="0"/>
          </a:p>
        </p:txBody>
      </p:sp>
      <p:sp>
        <p:nvSpPr>
          <p:cNvPr id="162" name="TextBox 161"/>
          <p:cNvSpPr txBox="1"/>
          <p:nvPr/>
        </p:nvSpPr>
        <p:spPr>
          <a:xfrm>
            <a:off x="5142641" y="4737005"/>
            <a:ext cx="7104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Кабинеты</a:t>
            </a:r>
            <a:endParaRPr lang="ru-RU" sz="900" dirty="0"/>
          </a:p>
        </p:txBody>
      </p:sp>
      <p:pic>
        <p:nvPicPr>
          <p:cNvPr id="124" name="Рисунок 123"/>
          <p:cNvPicPr/>
          <p:nvPr/>
        </p:nvPicPr>
        <p:blipFill>
          <a:blip r:embed="rId2"/>
          <a:srcRect l="19281" t="65326" r="57964" b="10536"/>
          <a:stretch>
            <a:fillRect/>
          </a:stretch>
        </p:blipFill>
        <p:spPr bwMode="auto">
          <a:xfrm>
            <a:off x="6696433" y="3752601"/>
            <a:ext cx="2200060" cy="1238786"/>
          </a:xfrm>
          <a:prstGeom prst="rect">
            <a:avLst/>
          </a:prstGeom>
          <a:noFill/>
        </p:spPr>
      </p:pic>
      <p:sp>
        <p:nvSpPr>
          <p:cNvPr id="126" name="Прямоугольник 125"/>
          <p:cNvSpPr/>
          <p:nvPr/>
        </p:nvSpPr>
        <p:spPr>
          <a:xfrm>
            <a:off x="6290796" y="3162586"/>
            <a:ext cx="28532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 smtClean="0">
                <a:solidFill>
                  <a:schemeClr val="accent5"/>
                </a:solidFill>
              </a:rPr>
              <a:t>Анкетирование удовлетворённости участников образовательных отношений оптимизацией процесса сбора отчетности по организации питания обучающихся в МБОУ лицее с.Долгоруково</a:t>
            </a:r>
            <a:endParaRPr lang="ru-RU" sz="800"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4DAAA6E-7132-48B6-ADE9-51D3EF6807FE}"/>
              </a:ext>
            </a:extLst>
          </p:cNvPr>
          <p:cNvSpPr txBox="1"/>
          <p:nvPr/>
        </p:nvSpPr>
        <p:spPr>
          <a:xfrm>
            <a:off x="930204" y="293540"/>
            <a:ext cx="72375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solidFill>
                  <a:srgbClr val="0070C0"/>
                </a:solidFill>
                <a:latin typeface="Roboto Slab" charset="0"/>
                <a:ea typeface="Roboto Slab" charset="0"/>
                <a:cs typeface="Roboto Slab" charset="0"/>
              </a:rPr>
              <a:t>Организация: </a:t>
            </a:r>
            <a:r>
              <a:rPr lang="ru-RU" sz="1050" b="1" u="sng" dirty="0" smtClean="0">
                <a:solidFill>
                  <a:srgbClr val="0070C0"/>
                </a:solidFill>
                <a:latin typeface="Roboto Slab" charset="0"/>
                <a:ea typeface="Roboto Slab" charset="0"/>
                <a:cs typeface="Roboto Slab" charset="0"/>
              </a:rPr>
              <a:t>МБОУ  лицей с.Долгоруково  </a:t>
            </a:r>
            <a:r>
              <a:rPr lang="ru-RU" sz="1050" b="1" dirty="0">
                <a:solidFill>
                  <a:srgbClr val="0070C0"/>
                </a:solidFill>
                <a:latin typeface="Roboto Slab" charset="0"/>
                <a:ea typeface="Roboto Slab" charset="0"/>
                <a:cs typeface="Roboto Slab" charset="0"/>
              </a:rPr>
              <a:t>Дата: </a:t>
            </a:r>
            <a:r>
              <a:rPr lang="ru-RU" sz="1050" b="1" u="sng" dirty="0" smtClean="0">
                <a:solidFill>
                  <a:srgbClr val="0070C0"/>
                </a:solidFill>
                <a:latin typeface="Roboto Slab" charset="0"/>
                <a:ea typeface="Roboto Slab" charset="0"/>
                <a:cs typeface="Roboto Slab" charset="0"/>
              </a:rPr>
              <a:t>23.11.2024</a:t>
            </a:r>
            <a:r>
              <a:rPr lang="ru-RU" sz="1050" b="1" dirty="0" smtClean="0">
                <a:solidFill>
                  <a:srgbClr val="0070C0"/>
                </a:solidFill>
                <a:latin typeface="Roboto Slab" charset="0"/>
                <a:ea typeface="Roboto Slab" charset="0"/>
                <a:cs typeface="Roboto Slab" charset="0"/>
              </a:rPr>
              <a:t>   День </a:t>
            </a:r>
            <a:r>
              <a:rPr lang="ru-RU" sz="1050" b="1" dirty="0">
                <a:solidFill>
                  <a:srgbClr val="0070C0"/>
                </a:solidFill>
                <a:latin typeface="Roboto Slab" charset="0"/>
                <a:ea typeface="Roboto Slab" charset="0"/>
                <a:cs typeface="Roboto Slab" charset="0"/>
              </a:rPr>
              <a:t>недели: </a:t>
            </a:r>
            <a:r>
              <a:rPr lang="ru-RU" sz="1050" b="1" u="sng" dirty="0" err="1" smtClean="0">
                <a:solidFill>
                  <a:srgbClr val="0070C0"/>
                </a:solidFill>
                <a:latin typeface="Roboto Slab" charset="0"/>
                <a:ea typeface="Roboto Slab" charset="0"/>
                <a:cs typeface="Roboto Slab" charset="0"/>
              </a:rPr>
              <a:t>__суббота___________</a:t>
            </a:r>
            <a:r>
              <a:rPr lang="ru-RU" sz="1050" b="1" dirty="0">
                <a:solidFill>
                  <a:srgbClr val="0070C0"/>
                </a:solidFill>
                <a:latin typeface="Roboto Slab" charset="0"/>
                <a:ea typeface="Roboto Slab" charset="0"/>
                <a:cs typeface="Roboto Slab" charset="0"/>
              </a:rPr>
              <a:t/>
            </a:r>
            <a:br>
              <a:rPr lang="ru-RU" sz="1050" b="1" dirty="0">
                <a:solidFill>
                  <a:srgbClr val="0070C0"/>
                </a:solidFill>
                <a:latin typeface="Roboto Slab" charset="0"/>
                <a:ea typeface="Roboto Slab" charset="0"/>
                <a:cs typeface="Roboto Slab" charset="0"/>
              </a:rPr>
            </a:br>
            <a:r>
              <a:rPr lang="ru-RU" sz="1050" b="1" dirty="0">
                <a:solidFill>
                  <a:srgbClr val="0070C0"/>
                </a:solidFill>
                <a:latin typeface="Roboto Slab" charset="0"/>
                <a:ea typeface="Roboto Slab" charset="0"/>
                <a:cs typeface="Roboto Slab" charset="0"/>
              </a:rPr>
              <a:t>Процесс\Цель клиента: </a:t>
            </a:r>
            <a:r>
              <a:rPr lang="ru-RU" sz="1050" b="1" u="sng" dirty="0" smtClean="0">
                <a:solidFill>
                  <a:schemeClr val="accent5"/>
                </a:solidFill>
              </a:rPr>
              <a:t> сбор отчетности по организации питания обучающихся </a:t>
            </a:r>
            <a:endParaRPr lang="ru-RU" sz="1050" b="1" dirty="0">
              <a:solidFill>
                <a:srgbClr val="0070C0"/>
              </a:solidFill>
              <a:latin typeface="Roboto Slab" charset="0"/>
              <a:ea typeface="Roboto Slab" charset="0"/>
              <a:cs typeface="Roboto Slab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flipV="1">
            <a:off x="249549" y="741022"/>
            <a:ext cx="8905846" cy="27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21" tIns="27861" rIns="55721" bIns="27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097">
              <a:solidFill>
                <a:schemeClr val="accent1">
                  <a:lumMod val="75000"/>
                </a:schemeClr>
              </a:solidFill>
              <a:latin typeface="Roboto Slab" charset="0"/>
              <a:ea typeface="Roboto Slab" charset="0"/>
              <a:cs typeface="Roboto Slab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flipV="1">
            <a:off x="8422836" y="758166"/>
            <a:ext cx="731077" cy="1873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21" tIns="27861" rIns="55721" bIns="27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097">
              <a:solidFill>
                <a:schemeClr val="accent1">
                  <a:lumMod val="75000"/>
                </a:schemeClr>
              </a:solidFill>
              <a:latin typeface="Roboto Slab" charset="0"/>
              <a:ea typeface="Roboto Slab" charset="0"/>
              <a:cs typeface="Roboto Slab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4DAAA6E-7132-48B6-ADE9-51D3EF6807FE}"/>
              </a:ext>
            </a:extLst>
          </p:cNvPr>
          <p:cNvSpPr txBox="1"/>
          <p:nvPr/>
        </p:nvSpPr>
        <p:spPr>
          <a:xfrm>
            <a:off x="227148" y="724879"/>
            <a:ext cx="8758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>
                <a:solidFill>
                  <a:srgbClr val="0070C0"/>
                </a:solidFill>
                <a:latin typeface="Roboto Slab" charset="0"/>
                <a:ea typeface="Roboto Slab" charset="0"/>
                <a:cs typeface="Roboto Slab" charset="0"/>
              </a:rPr>
              <a:t>Картировали</a:t>
            </a:r>
            <a:r>
              <a:rPr lang="ru-RU" sz="1200" b="1" dirty="0" smtClean="0">
                <a:solidFill>
                  <a:srgbClr val="0070C0"/>
                </a:solidFill>
                <a:latin typeface="Roboto Slab" charset="0"/>
                <a:ea typeface="Roboto Slab" charset="0"/>
                <a:cs typeface="Roboto Slab" charset="0"/>
              </a:rPr>
              <a:t>: команда проекта</a:t>
            </a:r>
            <a:endParaRPr lang="ru-RU" sz="1200" b="1" dirty="0">
              <a:solidFill>
                <a:srgbClr val="0070C0"/>
              </a:solidFill>
              <a:latin typeface="Roboto Slab" charset="0"/>
              <a:ea typeface="Roboto Slab" charset="0"/>
              <a:cs typeface="Roboto Slab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 flipV="1">
            <a:off x="-3185" y="937751"/>
            <a:ext cx="8905846" cy="27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21" tIns="27861" rIns="55721" bIns="27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097">
              <a:solidFill>
                <a:schemeClr val="accent1">
                  <a:lumMod val="75000"/>
                </a:schemeClr>
              </a:solidFill>
              <a:latin typeface="Roboto Slab" charset="0"/>
              <a:ea typeface="Roboto Slab" charset="0"/>
              <a:cs typeface="Roboto Slab" charset="0"/>
            </a:endParaRPr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844077" y="1020829"/>
            <a:ext cx="1068366" cy="810000"/>
          </a:xfrm>
          <a:prstGeom prst="rect">
            <a:avLst/>
          </a:prstGeom>
          <a:ln w="25400">
            <a:solidFill>
              <a:schemeClr val="accent6"/>
            </a:solidFill>
            <a:headEnd type="none" w="lg" len="lg"/>
            <a:tailEnd type="none"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68580" tIns="68580" rIns="68580" bIns="6858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sz="1350" b="1" dirty="0">
                <a:solidFill>
                  <a:schemeClr val="accent1"/>
                </a:solidFill>
                <a:cs typeface="Arial" charset="0"/>
              </a:rPr>
              <a:t>ВХОД</a:t>
            </a:r>
            <a:br>
              <a:rPr lang="ru-RU" sz="1350" b="1" dirty="0">
                <a:solidFill>
                  <a:schemeClr val="accent1"/>
                </a:solidFill>
                <a:cs typeface="Arial" charset="0"/>
              </a:rPr>
            </a:br>
            <a:r>
              <a:rPr lang="ru-RU" sz="1350" b="1" dirty="0" smtClean="0">
                <a:solidFill>
                  <a:schemeClr val="accent1"/>
                </a:solidFill>
                <a:cs typeface="Arial" charset="0"/>
              </a:rPr>
              <a:t>08:00</a:t>
            </a:r>
            <a:r>
              <a:rPr lang="ru-RU" sz="1350" b="1" dirty="0">
                <a:solidFill>
                  <a:schemeClr val="accent1"/>
                </a:solidFill>
                <a:cs typeface="Arial" charset="0"/>
              </a:rPr>
              <a:t/>
            </a:r>
            <a:br>
              <a:rPr lang="ru-RU" sz="1350" b="1" dirty="0">
                <a:solidFill>
                  <a:schemeClr val="accent1"/>
                </a:solidFill>
                <a:cs typeface="Arial" charset="0"/>
              </a:rPr>
            </a:br>
            <a:r>
              <a:rPr lang="ru-RU" sz="450" b="1" dirty="0">
                <a:solidFill>
                  <a:schemeClr val="accent1"/>
                </a:solidFill>
                <a:cs typeface="Arial" charset="0"/>
              </a:rPr>
              <a:t>(время входа)</a:t>
            </a:r>
          </a:p>
        </p:txBody>
      </p:sp>
      <p:sp>
        <p:nvSpPr>
          <p:cNvPr id="4" name="Минус 3"/>
          <p:cNvSpPr/>
          <p:nvPr/>
        </p:nvSpPr>
        <p:spPr>
          <a:xfrm>
            <a:off x="227146" y="16385"/>
            <a:ext cx="664615" cy="10287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6" name="Прямоугольник 115"/>
          <p:cNvSpPr/>
          <p:nvPr/>
        </p:nvSpPr>
        <p:spPr bwMode="auto">
          <a:xfrm>
            <a:off x="4308543" y="3045754"/>
            <a:ext cx="1060272" cy="546168"/>
          </a:xfrm>
          <a:prstGeom prst="rect">
            <a:avLst/>
          </a:prstGeom>
          <a:ln w="25400">
            <a:solidFill>
              <a:schemeClr val="accent6"/>
            </a:solidFill>
            <a:headEnd type="none" w="lg" len="lg"/>
            <a:tailEnd type="none"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68580" tIns="68580" rIns="68580" bIns="6858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50" b="1" dirty="0">
                <a:solidFill>
                  <a:schemeClr val="accent1"/>
                </a:solidFill>
                <a:cs typeface="Arial" charset="0"/>
              </a:rPr>
              <a:t>ВЫХОД</a:t>
            </a:r>
            <a:br>
              <a:rPr lang="ru-RU" sz="1350" b="1" dirty="0">
                <a:solidFill>
                  <a:schemeClr val="accent1"/>
                </a:solidFill>
                <a:cs typeface="Arial" charset="0"/>
              </a:rPr>
            </a:br>
            <a:r>
              <a:rPr lang="ru-RU" sz="1350" b="1" dirty="0" smtClean="0">
                <a:solidFill>
                  <a:schemeClr val="accent1"/>
                </a:solidFill>
                <a:cs typeface="Arial" charset="0"/>
              </a:rPr>
              <a:t>08:30</a:t>
            </a:r>
            <a:r>
              <a:rPr lang="ru-RU" sz="1350" b="1" dirty="0">
                <a:solidFill>
                  <a:schemeClr val="accent1"/>
                </a:solidFill>
                <a:cs typeface="Arial" charset="0"/>
              </a:rPr>
              <a:t/>
            </a:r>
            <a:br>
              <a:rPr lang="ru-RU" sz="1350" b="1" dirty="0">
                <a:solidFill>
                  <a:schemeClr val="accent1"/>
                </a:solidFill>
                <a:cs typeface="Arial" charset="0"/>
              </a:rPr>
            </a:br>
            <a:r>
              <a:rPr lang="ru-RU" sz="450" b="1" dirty="0">
                <a:solidFill>
                  <a:schemeClr val="accent1"/>
                </a:solidFill>
                <a:cs typeface="Arial" charset="0"/>
              </a:rPr>
              <a:t>(время выхода)</a:t>
            </a:r>
          </a:p>
        </p:txBody>
      </p:sp>
      <p:sp>
        <p:nvSpPr>
          <p:cNvPr id="196" name="Прямоугольник 195"/>
          <p:cNvSpPr/>
          <p:nvPr/>
        </p:nvSpPr>
        <p:spPr bwMode="auto">
          <a:xfrm>
            <a:off x="4239792" y="3622258"/>
            <a:ext cx="1177857" cy="337849"/>
          </a:xfrm>
          <a:prstGeom prst="rect">
            <a:avLst/>
          </a:prstGeom>
          <a:ln w="25400">
            <a:solidFill>
              <a:schemeClr val="accent6"/>
            </a:solidFill>
            <a:headEnd type="none" w="lg" len="lg"/>
            <a:tailEnd type="none"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68580" tIns="68580" rIns="68580" bIns="6858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000" b="1" dirty="0">
              <a:solidFill>
                <a:schemeClr val="accent1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>
                <a:solidFill>
                  <a:schemeClr val="accent1"/>
                </a:solidFill>
                <a:cs typeface="Arial" charset="0"/>
              </a:rPr>
              <a:t>ВПП</a:t>
            </a:r>
            <a:br>
              <a:rPr lang="ru-RU" sz="1000" b="1" dirty="0">
                <a:solidFill>
                  <a:schemeClr val="accent1"/>
                </a:solidFill>
                <a:cs typeface="Arial" charset="0"/>
              </a:rPr>
            </a:br>
            <a:r>
              <a:rPr lang="ru-RU" sz="1000" b="1" dirty="0" smtClean="0">
                <a:solidFill>
                  <a:schemeClr val="accent1"/>
                </a:solidFill>
                <a:cs typeface="Arial" charset="0"/>
              </a:rPr>
              <a:t> 30 мин</a:t>
            </a:r>
            <a:endParaRPr lang="ru-RU" sz="1000" b="1" dirty="0">
              <a:solidFill>
                <a:schemeClr val="accent1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600" b="1" dirty="0">
              <a:solidFill>
                <a:schemeClr val="accent1">
                  <a:lumMod val="20000"/>
                  <a:lumOff val="80000"/>
                </a:schemeClr>
              </a:solidFill>
              <a:cs typeface="Arial" charset="0"/>
            </a:endParaRPr>
          </a:p>
        </p:txBody>
      </p:sp>
      <p:cxnSp>
        <p:nvCxnSpPr>
          <p:cNvPr id="296" name="Прямая со стрелкой 295"/>
          <p:cNvCxnSpPr/>
          <p:nvPr/>
        </p:nvCxnSpPr>
        <p:spPr>
          <a:xfrm>
            <a:off x="3442453" y="3504548"/>
            <a:ext cx="830769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5"/>
          <p:cNvGrpSpPr/>
          <p:nvPr/>
        </p:nvGrpSpPr>
        <p:grpSpPr>
          <a:xfrm>
            <a:off x="1919317" y="1026451"/>
            <a:ext cx="1994306" cy="1792376"/>
            <a:chOff x="2338933" y="1376437"/>
            <a:chExt cx="2160499" cy="2389835"/>
          </a:xfrm>
        </p:grpSpPr>
        <p:sp>
          <p:nvSpPr>
            <p:cNvPr id="138" name="Прямоугольник 137"/>
            <p:cNvSpPr/>
            <p:nvPr/>
          </p:nvSpPr>
          <p:spPr bwMode="auto">
            <a:xfrm>
              <a:off x="2833202" y="1376437"/>
              <a:ext cx="1656000" cy="2389835"/>
            </a:xfrm>
            <a:prstGeom prst="rect">
              <a:avLst/>
            </a:prstGeom>
            <a:ln w="31750">
              <a:solidFill>
                <a:srgbClr val="0070C0"/>
              </a:solidFill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68580" tIns="68580" rIns="6858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900" b="1" i="1" dirty="0">
                <a:solidFill>
                  <a:srgbClr val="0070C0"/>
                </a:solidFill>
                <a:cs typeface="Arial" charset="0"/>
              </a:endParaRP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70C0"/>
                  </a:solidFill>
                  <a:cs typeface="Arial" charset="0"/>
                </a:rPr>
                <a:t>  </a:t>
              </a: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70C0"/>
                  </a:solidFill>
                  <a:cs typeface="Arial" charset="0"/>
                </a:rPr>
                <a:t>       </a:t>
              </a: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900" b="1" dirty="0">
                <a:solidFill>
                  <a:srgbClr val="0070C0"/>
                </a:solidFill>
                <a:cs typeface="Arial" charset="0"/>
              </a:endParaRP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70C0"/>
                  </a:solidFill>
                  <a:cs typeface="Arial" charset="0"/>
                </a:rPr>
                <a:t>      </a:t>
              </a:r>
              <a:r>
                <a:rPr lang="ru-RU" sz="900" dirty="0" smtClean="0">
                  <a:solidFill>
                    <a:schemeClr val="tx1"/>
                  </a:solidFill>
                  <a:cs typeface="Arial" charset="0"/>
                </a:rPr>
                <a:t>классные </a:t>
              </a:r>
              <a:r>
                <a:rPr lang="ru-RU" sz="900" dirty="0" err="1" smtClean="0">
                  <a:solidFill>
                    <a:schemeClr val="tx1"/>
                  </a:solidFill>
                  <a:cs typeface="Arial" charset="0"/>
                </a:rPr>
                <a:t>рук-ли</a:t>
              </a:r>
              <a:r>
                <a:rPr lang="ru-RU" sz="900" dirty="0" smtClean="0">
                  <a:solidFill>
                    <a:schemeClr val="tx1"/>
                  </a:solidFill>
                  <a:cs typeface="Arial" charset="0"/>
                </a:rPr>
                <a:t> 1-11</a:t>
              </a:r>
              <a:endParaRPr lang="ru-RU" sz="900" b="1" dirty="0">
                <a:solidFill>
                  <a:srgbClr val="0070C0"/>
                </a:solidFill>
                <a:cs typeface="Arial" charset="0"/>
              </a:endParaRP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 smtClean="0">
                  <a:solidFill>
                    <a:srgbClr val="0070C0"/>
                  </a:solidFill>
                  <a:cs typeface="Arial" charset="0"/>
                </a:rPr>
                <a:t>         </a:t>
              </a:r>
            </a:p>
            <a:p>
              <a:pPr algn="just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 smtClean="0">
                  <a:solidFill>
                    <a:srgbClr val="0070C0"/>
                  </a:solidFill>
                  <a:cs typeface="Arial" charset="0"/>
                </a:rPr>
                <a:t>заполнение заявки</a:t>
              </a:r>
            </a:p>
            <a:p>
              <a:pPr algn="just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 smtClean="0">
                  <a:solidFill>
                    <a:srgbClr val="0070C0"/>
                  </a:solidFill>
                  <a:cs typeface="Arial" charset="0"/>
                </a:rPr>
                <a:t>на питание на платформе</a:t>
              </a:r>
            </a:p>
            <a:p>
              <a:pPr algn="just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 smtClean="0">
                  <a:solidFill>
                    <a:srgbClr val="0070C0"/>
                  </a:solidFill>
                  <a:cs typeface="Arial" charset="0"/>
                </a:rPr>
                <a:t>ФГИС «Моя школа» в  </a:t>
              </a:r>
            </a:p>
            <a:p>
              <a:pPr algn="just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 smtClean="0">
                  <a:solidFill>
                    <a:srgbClr val="0070C0"/>
                  </a:solidFill>
                  <a:cs typeface="Arial" charset="0"/>
                </a:rPr>
                <a:t>таблице (</a:t>
              </a:r>
              <a:r>
                <a:rPr lang="en-US" sz="900" b="1" dirty="0" smtClean="0">
                  <a:solidFill>
                    <a:srgbClr val="0070C0"/>
                  </a:solidFill>
                  <a:cs typeface="Arial" charset="0"/>
                </a:rPr>
                <a:t>excel) c</a:t>
              </a:r>
              <a:endParaRPr lang="ru-RU" sz="900" b="1" dirty="0" smtClean="0">
                <a:solidFill>
                  <a:srgbClr val="0070C0"/>
                </a:solidFill>
                <a:cs typeface="Arial" charset="0"/>
              </a:endParaRPr>
            </a:p>
            <a:p>
              <a:pPr algn="just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 smtClean="0">
                  <a:solidFill>
                    <a:srgbClr val="0070C0"/>
                  </a:solidFill>
                  <a:cs typeface="Arial" charset="0"/>
                </a:rPr>
                <a:t>телефона или </a:t>
              </a:r>
            </a:p>
            <a:p>
              <a:pPr algn="just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 smtClean="0">
                  <a:solidFill>
                    <a:srgbClr val="0070C0"/>
                  </a:solidFill>
                  <a:cs typeface="Arial" charset="0"/>
                </a:rPr>
                <a:t>компьютера</a:t>
              </a:r>
              <a:r>
                <a:rPr lang="en-US" sz="900" b="1" dirty="0" smtClean="0">
                  <a:solidFill>
                    <a:srgbClr val="0070C0"/>
                  </a:solidFill>
                  <a:cs typeface="Arial" charset="0"/>
                </a:rPr>
                <a:t> </a:t>
              </a:r>
              <a:endParaRPr lang="ru-RU" sz="900" b="1" dirty="0" smtClean="0">
                <a:solidFill>
                  <a:srgbClr val="0070C0"/>
                </a:solidFill>
                <a:cs typeface="Arial" charset="0"/>
              </a:endParaRP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900" b="1" dirty="0">
                <a:solidFill>
                  <a:srgbClr val="0070C0"/>
                </a:solidFill>
                <a:cs typeface="Arial" charset="0"/>
              </a:endParaRP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900" b="1" dirty="0">
                <a:solidFill>
                  <a:srgbClr val="0070C0"/>
                </a:solidFill>
                <a:cs typeface="Arial" charset="0"/>
              </a:endParaRP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050" b="1" dirty="0">
                  <a:solidFill>
                    <a:srgbClr val="0070C0"/>
                  </a:solidFill>
                  <a:cs typeface="Arial" charset="0"/>
                </a:rPr>
                <a:t>      </a:t>
              </a:r>
            </a:p>
          </p:txBody>
        </p:sp>
        <p:pic>
          <p:nvPicPr>
            <p:cNvPr id="140" name="Рисунок 13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65021" y="1955823"/>
              <a:ext cx="252000" cy="252000"/>
            </a:xfrm>
            <a:prstGeom prst="rect">
              <a:avLst/>
            </a:prstGeom>
          </p:spPr>
        </p:pic>
        <p:cxnSp>
          <p:nvCxnSpPr>
            <p:cNvPr id="149" name="Прямая соединительная линия 148"/>
            <p:cNvCxnSpPr/>
            <p:nvPr/>
          </p:nvCxnSpPr>
          <p:spPr>
            <a:xfrm flipV="1">
              <a:off x="2843432" y="1953835"/>
              <a:ext cx="165600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Прямая со стрелкой 141"/>
            <p:cNvCxnSpPr>
              <a:stCxn id="38" idx="3"/>
            </p:cNvCxnSpPr>
            <p:nvPr/>
          </p:nvCxnSpPr>
          <p:spPr>
            <a:xfrm>
              <a:off x="2338933" y="1918107"/>
              <a:ext cx="473096" cy="1494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Прямая соединительная линия 152"/>
            <p:cNvCxnSpPr/>
            <p:nvPr/>
          </p:nvCxnSpPr>
          <p:spPr>
            <a:xfrm flipV="1">
              <a:off x="2843432" y="1655452"/>
              <a:ext cx="165600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4" name="Рисунок 15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5021" y="1387805"/>
              <a:ext cx="252000" cy="252000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5021" y="1681047"/>
              <a:ext cx="252000" cy="252000"/>
            </a:xfrm>
            <a:prstGeom prst="rect">
              <a:avLst/>
            </a:prstGeom>
          </p:spPr>
        </p:pic>
        <p:pic>
          <p:nvPicPr>
            <p:cNvPr id="83" name="Рисунок 82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7764" t="31546" r="30043" b="31713"/>
            <a:stretch/>
          </p:blipFill>
          <p:spPr>
            <a:xfrm>
              <a:off x="2813641" y="2272064"/>
              <a:ext cx="328269" cy="287643"/>
            </a:xfrm>
            <a:prstGeom prst="rect">
              <a:avLst/>
            </a:prstGeom>
          </p:spPr>
        </p:pic>
      </p:grpSp>
      <p:grpSp>
        <p:nvGrpSpPr>
          <p:cNvPr id="3" name="Группа 100"/>
          <p:cNvGrpSpPr/>
          <p:nvPr/>
        </p:nvGrpSpPr>
        <p:grpSpPr>
          <a:xfrm>
            <a:off x="3932608" y="1004722"/>
            <a:ext cx="2583580" cy="1752227"/>
            <a:chOff x="2245194" y="1376435"/>
            <a:chExt cx="2254238" cy="2336304"/>
          </a:xfrm>
        </p:grpSpPr>
        <p:sp>
          <p:nvSpPr>
            <p:cNvPr id="102" name="Прямоугольник 101"/>
            <p:cNvSpPr/>
            <p:nvPr/>
          </p:nvSpPr>
          <p:spPr bwMode="auto">
            <a:xfrm>
              <a:off x="2833200" y="1376435"/>
              <a:ext cx="1656000" cy="2336304"/>
            </a:xfrm>
            <a:prstGeom prst="rect">
              <a:avLst/>
            </a:prstGeom>
            <a:ln w="31750">
              <a:solidFill>
                <a:srgbClr val="0070C0"/>
              </a:solidFill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68580" tIns="68580" rIns="6858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900" b="1" dirty="0">
                <a:solidFill>
                  <a:srgbClr val="0070C0"/>
                </a:solidFill>
                <a:cs typeface="Arial" charset="0"/>
              </a:endParaRP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70C0"/>
                  </a:solidFill>
                  <a:cs typeface="Arial" charset="0"/>
                </a:rPr>
                <a:t>  </a:t>
              </a: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70C0"/>
                  </a:solidFill>
                  <a:cs typeface="Arial" charset="0"/>
                </a:rPr>
                <a:t>       </a:t>
              </a: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900" b="1" dirty="0">
                <a:solidFill>
                  <a:srgbClr val="0070C0"/>
                </a:solidFill>
                <a:cs typeface="Arial" charset="0"/>
              </a:endParaRP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70C0"/>
                  </a:solidFill>
                  <a:cs typeface="Arial" charset="0"/>
                </a:rPr>
                <a:t>      </a:t>
              </a:r>
              <a:r>
                <a:rPr lang="ru-RU" sz="900" b="1" dirty="0" smtClean="0">
                  <a:solidFill>
                    <a:srgbClr val="0070C0"/>
                  </a:solidFill>
                  <a:cs typeface="Arial" charset="0"/>
                </a:rPr>
                <a:t>………………………………</a:t>
              </a:r>
              <a:endParaRPr lang="ru-RU" sz="900" b="1" dirty="0">
                <a:solidFill>
                  <a:srgbClr val="0070C0"/>
                </a:solidFill>
                <a:cs typeface="Arial" charset="0"/>
              </a:endParaRP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 smtClean="0">
                  <a:solidFill>
                    <a:srgbClr val="0070C0"/>
                  </a:solidFill>
                  <a:cs typeface="Arial" charset="0"/>
                </a:rPr>
                <a:t>   </a:t>
              </a:r>
              <a:endParaRPr lang="en-US" sz="900" b="1" dirty="0" smtClean="0">
                <a:solidFill>
                  <a:srgbClr val="0070C0"/>
                </a:solidFill>
                <a:cs typeface="Arial" charset="0"/>
              </a:endParaRP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00" b="1" dirty="0" smtClean="0">
                <a:solidFill>
                  <a:srgbClr val="0070C0"/>
                </a:solidFill>
                <a:cs typeface="Arial" charset="0"/>
              </a:endParaRP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 smtClean="0">
                  <a:solidFill>
                    <a:srgbClr val="0070C0"/>
                  </a:solidFill>
                  <a:cs typeface="Arial" charset="0"/>
                </a:rPr>
                <a:t>Проверка поданных заявок и</a:t>
              </a: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 smtClean="0">
                  <a:solidFill>
                    <a:srgbClr val="0070C0"/>
                  </a:solidFill>
                  <a:cs typeface="Arial" charset="0"/>
                </a:rPr>
                <a:t> формирование общей заявки</a:t>
              </a: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 smtClean="0">
                  <a:solidFill>
                    <a:srgbClr val="0070C0"/>
                  </a:solidFill>
                  <a:cs typeface="Arial" charset="0"/>
                </a:rPr>
                <a:t> для 1-4 и 5-11</a:t>
              </a:r>
              <a:r>
                <a:rPr lang="en-US" sz="900" b="1" dirty="0" smtClean="0">
                  <a:solidFill>
                    <a:srgbClr val="0070C0"/>
                  </a:solidFill>
                  <a:cs typeface="Arial" charset="0"/>
                </a:rPr>
                <a:t> </a:t>
              </a:r>
              <a:r>
                <a:rPr lang="ru-RU" sz="900" b="1" dirty="0" smtClean="0">
                  <a:solidFill>
                    <a:srgbClr val="0070C0"/>
                  </a:solidFill>
                  <a:cs typeface="Arial" charset="0"/>
                </a:rPr>
                <a:t>в  </a:t>
              </a: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 smtClean="0">
                  <a:solidFill>
                    <a:srgbClr val="0070C0"/>
                  </a:solidFill>
                  <a:cs typeface="Arial" charset="0"/>
                </a:rPr>
                <a:t>таблице (</a:t>
              </a:r>
              <a:r>
                <a:rPr lang="en-US" sz="900" b="1" dirty="0" smtClean="0">
                  <a:solidFill>
                    <a:srgbClr val="0070C0"/>
                  </a:solidFill>
                  <a:cs typeface="Arial" charset="0"/>
                </a:rPr>
                <a:t>excel)</a:t>
              </a:r>
              <a:r>
                <a:rPr lang="ru-RU" sz="900" b="1" dirty="0" smtClean="0">
                  <a:solidFill>
                    <a:srgbClr val="0070C0"/>
                  </a:solidFill>
                  <a:cs typeface="Arial" charset="0"/>
                </a:rPr>
                <a:t> на платформе</a:t>
              </a: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 smtClean="0">
                  <a:solidFill>
                    <a:srgbClr val="0070C0"/>
                  </a:solidFill>
                  <a:cs typeface="Arial" charset="0"/>
                </a:rPr>
                <a:t>ФГИС «Моя школа»</a:t>
              </a: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900" b="1" dirty="0" smtClean="0">
                <a:solidFill>
                  <a:srgbClr val="0070C0"/>
                </a:solidFill>
                <a:cs typeface="Arial" charset="0"/>
              </a:endParaRP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900" b="1" dirty="0">
                <a:solidFill>
                  <a:srgbClr val="0070C0"/>
                </a:solidFill>
                <a:cs typeface="Arial" charset="0"/>
              </a:endParaRP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900" b="1" dirty="0">
                <a:solidFill>
                  <a:srgbClr val="0070C0"/>
                </a:solidFill>
                <a:cs typeface="Arial" charset="0"/>
              </a:endParaRP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050" b="1" dirty="0">
                  <a:solidFill>
                    <a:srgbClr val="0070C0"/>
                  </a:solidFill>
                  <a:cs typeface="Arial" charset="0"/>
                </a:rPr>
                <a:t>      </a:t>
              </a:r>
            </a:p>
          </p:txBody>
        </p:sp>
        <p:cxnSp>
          <p:nvCxnSpPr>
            <p:cNvPr id="103" name="Прямая соединительная линия 102"/>
            <p:cNvCxnSpPr/>
            <p:nvPr/>
          </p:nvCxnSpPr>
          <p:spPr>
            <a:xfrm flipV="1">
              <a:off x="2843432" y="2220065"/>
              <a:ext cx="165600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65021" y="1955823"/>
              <a:ext cx="252000" cy="252000"/>
            </a:xfrm>
            <a:prstGeom prst="rect">
              <a:avLst/>
            </a:prstGeom>
          </p:spPr>
        </p:pic>
        <p:cxnSp>
          <p:nvCxnSpPr>
            <p:cNvPr id="105" name="Прямая соединительная линия 104"/>
            <p:cNvCxnSpPr/>
            <p:nvPr/>
          </p:nvCxnSpPr>
          <p:spPr>
            <a:xfrm flipV="1">
              <a:off x="2843432" y="1953835"/>
              <a:ext cx="165600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 стрелкой 106"/>
            <p:cNvCxnSpPr/>
            <p:nvPr/>
          </p:nvCxnSpPr>
          <p:spPr>
            <a:xfrm>
              <a:off x="2245194" y="1971025"/>
              <a:ext cx="527892" cy="2117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/>
            <p:cNvCxnSpPr/>
            <p:nvPr/>
          </p:nvCxnSpPr>
          <p:spPr>
            <a:xfrm flipV="1">
              <a:off x="2843432" y="1655452"/>
              <a:ext cx="165600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0" name="Рисунок 10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5021" y="1387805"/>
              <a:ext cx="252000" cy="252000"/>
            </a:xfrm>
            <a:prstGeom prst="rect">
              <a:avLst/>
            </a:prstGeom>
          </p:spPr>
        </p:pic>
        <p:pic>
          <p:nvPicPr>
            <p:cNvPr id="111" name="Рисунок 1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5021" y="1681047"/>
              <a:ext cx="252000" cy="252000"/>
            </a:xfrm>
            <a:prstGeom prst="rect">
              <a:avLst/>
            </a:prstGeom>
          </p:spPr>
        </p:pic>
        <p:pic>
          <p:nvPicPr>
            <p:cNvPr id="112" name="Рисунок 11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7764" t="31546" r="30043" b="31713"/>
            <a:stretch/>
          </p:blipFill>
          <p:spPr>
            <a:xfrm>
              <a:off x="2587123" y="2218454"/>
              <a:ext cx="224649" cy="286251"/>
            </a:xfrm>
            <a:prstGeom prst="rect">
              <a:avLst/>
            </a:prstGeom>
          </p:spPr>
        </p:pic>
      </p:grpSp>
      <p:sp>
        <p:nvSpPr>
          <p:cNvPr id="119" name="Скругленный прямоугольник 118"/>
          <p:cNvSpPr/>
          <p:nvPr/>
        </p:nvSpPr>
        <p:spPr>
          <a:xfrm>
            <a:off x="6620805" y="1018371"/>
            <a:ext cx="539559" cy="3145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 smtClean="0">
                <a:solidFill>
                  <a:schemeClr val="tx1"/>
                </a:solidFill>
              </a:rPr>
              <a:t>0</a:t>
            </a:r>
            <a:endParaRPr lang="ru-RU" sz="1350" b="1" dirty="0">
              <a:solidFill>
                <a:schemeClr val="tx1"/>
              </a:solidFill>
            </a:endParaRPr>
          </a:p>
        </p:txBody>
      </p:sp>
      <p:grpSp>
        <p:nvGrpSpPr>
          <p:cNvPr id="5" name="Группа 119"/>
          <p:cNvGrpSpPr/>
          <p:nvPr/>
        </p:nvGrpSpPr>
        <p:grpSpPr>
          <a:xfrm>
            <a:off x="6517179" y="984032"/>
            <a:ext cx="2468692" cy="1539161"/>
            <a:chOff x="2033563" y="1355903"/>
            <a:chExt cx="2674417" cy="2052214"/>
          </a:xfrm>
        </p:grpSpPr>
        <p:sp>
          <p:nvSpPr>
            <p:cNvPr id="121" name="Прямоугольник 120"/>
            <p:cNvSpPr/>
            <p:nvPr/>
          </p:nvSpPr>
          <p:spPr bwMode="auto">
            <a:xfrm>
              <a:off x="2833200" y="1376436"/>
              <a:ext cx="1874780" cy="2031681"/>
            </a:xfrm>
            <a:prstGeom prst="rect">
              <a:avLst/>
            </a:prstGeom>
            <a:ln w="31750">
              <a:solidFill>
                <a:srgbClr val="0070C0"/>
              </a:solidFill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68580" tIns="68580" rIns="6858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900" b="1" dirty="0">
                <a:solidFill>
                  <a:srgbClr val="0070C0"/>
                </a:solidFill>
                <a:cs typeface="Arial" charset="0"/>
              </a:endParaRP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70C0"/>
                  </a:solidFill>
                  <a:cs typeface="Arial" charset="0"/>
                </a:rPr>
                <a:t>  </a:t>
              </a: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70C0"/>
                  </a:solidFill>
                  <a:cs typeface="Arial" charset="0"/>
                </a:rPr>
                <a:t>      </a:t>
              </a:r>
              <a:endParaRPr lang="ru-RU" sz="900" b="1" dirty="0" smtClean="0">
                <a:solidFill>
                  <a:srgbClr val="0070C0"/>
                </a:solidFill>
                <a:cs typeface="Arial" charset="0"/>
              </a:endParaRP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 smtClean="0">
                  <a:solidFill>
                    <a:srgbClr val="0070C0"/>
                  </a:solidFill>
                  <a:cs typeface="Arial" charset="0"/>
                </a:rPr>
                <a:t>          отправка</a:t>
              </a: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 smtClean="0">
                  <a:solidFill>
                    <a:srgbClr val="0070C0"/>
                  </a:solidFill>
                  <a:cs typeface="Arial" charset="0"/>
                </a:rPr>
                <a:t> заявок шеф-повару</a:t>
              </a:r>
              <a:endParaRPr lang="ru-RU" sz="900" b="1" dirty="0">
                <a:solidFill>
                  <a:srgbClr val="0070C0"/>
                </a:solidFill>
                <a:cs typeface="Arial" charset="0"/>
              </a:endParaRP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1050" b="1" dirty="0">
                <a:solidFill>
                  <a:srgbClr val="0070C0"/>
                </a:solidFill>
                <a:cs typeface="Arial" charset="0"/>
              </a:endParaRPr>
            </a:p>
          </p:txBody>
        </p:sp>
        <p:cxnSp>
          <p:nvCxnSpPr>
            <p:cNvPr id="122" name="Прямая соединительная линия 121"/>
            <p:cNvCxnSpPr/>
            <p:nvPr/>
          </p:nvCxnSpPr>
          <p:spPr>
            <a:xfrm flipV="1">
              <a:off x="2843432" y="2198085"/>
              <a:ext cx="1827308" cy="2198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65021" y="1955823"/>
              <a:ext cx="252000" cy="252000"/>
            </a:xfrm>
            <a:prstGeom prst="rect">
              <a:avLst/>
            </a:prstGeom>
          </p:spPr>
        </p:pic>
        <p:cxnSp>
          <p:nvCxnSpPr>
            <p:cNvPr id="124" name="Прямая соединительная линия 123"/>
            <p:cNvCxnSpPr/>
            <p:nvPr/>
          </p:nvCxnSpPr>
          <p:spPr>
            <a:xfrm flipV="1">
              <a:off x="2843432" y="1953835"/>
              <a:ext cx="165600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478" y="1355903"/>
              <a:ext cx="252000" cy="252000"/>
            </a:xfrm>
            <a:prstGeom prst="rect">
              <a:avLst/>
            </a:prstGeom>
          </p:spPr>
        </p:pic>
        <p:cxnSp>
          <p:nvCxnSpPr>
            <p:cNvPr id="126" name="Прямая со стрелкой 125"/>
            <p:cNvCxnSpPr/>
            <p:nvPr/>
          </p:nvCxnSpPr>
          <p:spPr>
            <a:xfrm>
              <a:off x="2033563" y="1908940"/>
              <a:ext cx="760250" cy="2330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Прямая соединительная линия 126"/>
            <p:cNvCxnSpPr/>
            <p:nvPr/>
          </p:nvCxnSpPr>
          <p:spPr>
            <a:xfrm flipV="1">
              <a:off x="2843432" y="1648071"/>
              <a:ext cx="1812411" cy="7383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8" name="Рисунок 1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5021" y="1387805"/>
              <a:ext cx="252000" cy="252000"/>
            </a:xfrm>
            <a:prstGeom prst="rect">
              <a:avLst/>
            </a:prstGeom>
          </p:spPr>
        </p:pic>
        <p:pic>
          <p:nvPicPr>
            <p:cNvPr id="129" name="Рисунок 1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5021" y="1681047"/>
              <a:ext cx="252000" cy="252000"/>
            </a:xfrm>
            <a:prstGeom prst="rect">
              <a:avLst/>
            </a:prstGeom>
          </p:spPr>
        </p:pic>
        <p:pic>
          <p:nvPicPr>
            <p:cNvPr id="130" name="Рисунок 129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7764" t="31546" r="30043" b="31713"/>
            <a:stretch/>
          </p:blipFill>
          <p:spPr>
            <a:xfrm>
              <a:off x="2843432" y="2255121"/>
              <a:ext cx="328268" cy="286250"/>
            </a:xfrm>
            <a:prstGeom prst="rect">
              <a:avLst/>
            </a:prstGeom>
          </p:spPr>
        </p:pic>
        <p:sp>
          <p:nvSpPr>
            <p:cNvPr id="133" name="Скругленный прямоугольник 132"/>
            <p:cNvSpPr/>
            <p:nvPr/>
          </p:nvSpPr>
          <p:spPr>
            <a:xfrm>
              <a:off x="2153273" y="2048200"/>
              <a:ext cx="571483" cy="41935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50" b="1" dirty="0" smtClean="0">
                  <a:solidFill>
                    <a:schemeClr val="tx1"/>
                  </a:solidFill>
                </a:rPr>
                <a:t>0</a:t>
              </a:r>
              <a:endParaRPr lang="ru-RU" sz="1350" b="1" dirty="0">
                <a:solidFill>
                  <a:schemeClr val="tx1"/>
                </a:solidFill>
              </a:endParaRPr>
            </a:p>
          </p:txBody>
        </p:sp>
        <p:sp>
          <p:nvSpPr>
            <p:cNvPr id="135" name="Прямоугольник 134"/>
            <p:cNvSpPr/>
            <p:nvPr/>
          </p:nvSpPr>
          <p:spPr>
            <a:xfrm>
              <a:off x="2124058" y="2270039"/>
              <a:ext cx="68109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600" b="1" dirty="0"/>
                <a:t>расстояние</a:t>
              </a:r>
            </a:p>
          </p:txBody>
        </p:sp>
      </p:grpSp>
      <p:sp>
        <p:nvSpPr>
          <p:cNvPr id="203" name="Скругленный прямоугольник 202"/>
          <p:cNvSpPr/>
          <p:nvPr/>
        </p:nvSpPr>
        <p:spPr>
          <a:xfrm>
            <a:off x="185630" y="3067835"/>
            <a:ext cx="438619" cy="3145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 smtClean="0">
                <a:solidFill>
                  <a:schemeClr val="tx1"/>
                </a:solidFill>
              </a:rPr>
              <a:t>0</a:t>
            </a:r>
            <a:endParaRPr lang="ru-RU" sz="1350" b="1" dirty="0">
              <a:solidFill>
                <a:schemeClr val="tx1"/>
              </a:solidFill>
            </a:endParaRPr>
          </a:p>
        </p:txBody>
      </p:sp>
      <p:grpSp>
        <p:nvGrpSpPr>
          <p:cNvPr id="10" name="Группа 203"/>
          <p:cNvGrpSpPr/>
          <p:nvPr/>
        </p:nvGrpSpPr>
        <p:grpSpPr>
          <a:xfrm>
            <a:off x="190530" y="2966394"/>
            <a:ext cx="3247064" cy="1309971"/>
            <a:chOff x="-3783392" y="1376437"/>
            <a:chExt cx="7083037" cy="1746628"/>
          </a:xfrm>
        </p:grpSpPr>
        <p:sp>
          <p:nvSpPr>
            <p:cNvPr id="205" name="Прямоугольник 204"/>
            <p:cNvSpPr/>
            <p:nvPr/>
          </p:nvSpPr>
          <p:spPr bwMode="auto">
            <a:xfrm>
              <a:off x="-1949410" y="1376437"/>
              <a:ext cx="5178839" cy="1746628"/>
            </a:xfrm>
            <a:prstGeom prst="rect">
              <a:avLst/>
            </a:prstGeom>
            <a:ln w="31750">
              <a:solidFill>
                <a:srgbClr val="0070C0"/>
              </a:solidFill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68580" tIns="68580" rIns="6858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900" b="1" dirty="0">
                <a:solidFill>
                  <a:srgbClr val="0070C0"/>
                </a:solidFill>
                <a:cs typeface="Arial" charset="0"/>
              </a:endParaRP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70C0"/>
                  </a:solidFill>
                  <a:cs typeface="Arial" charset="0"/>
                </a:rPr>
                <a:t>  </a:t>
              </a: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70C0"/>
                  </a:solidFill>
                  <a:cs typeface="Arial" charset="0"/>
                </a:rPr>
                <a:t>       </a:t>
              </a: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900" b="1" dirty="0">
                <a:solidFill>
                  <a:srgbClr val="0070C0"/>
                </a:solidFill>
                <a:cs typeface="Arial" charset="0"/>
              </a:endParaRP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70C0"/>
                  </a:solidFill>
                  <a:cs typeface="Arial" charset="0"/>
                </a:rPr>
                <a:t>   </a:t>
              </a: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 smtClean="0">
                  <a:solidFill>
                    <a:srgbClr val="0070C0"/>
                  </a:solidFill>
                  <a:cs typeface="Arial" charset="0"/>
                </a:rPr>
                <a:t>…      закладка продуктов</a:t>
              </a: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 smtClean="0">
                  <a:solidFill>
                    <a:srgbClr val="0070C0"/>
                  </a:solidFill>
                  <a:cs typeface="Arial" charset="0"/>
                </a:rPr>
                <a:t> согласно заявкам</a:t>
              </a:r>
              <a:endParaRPr lang="ru-RU" sz="900" b="1" dirty="0">
                <a:solidFill>
                  <a:srgbClr val="0070C0"/>
                </a:solidFill>
                <a:cs typeface="Arial" charset="0"/>
              </a:endParaRP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70C0"/>
                  </a:solidFill>
                  <a:cs typeface="Arial" charset="0"/>
                </a:rPr>
                <a:t>……………………………………</a:t>
              </a: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050" b="1" dirty="0">
                  <a:solidFill>
                    <a:srgbClr val="0070C0"/>
                  </a:solidFill>
                  <a:cs typeface="Arial" charset="0"/>
                </a:rPr>
                <a:t>      </a:t>
              </a:r>
            </a:p>
          </p:txBody>
        </p:sp>
        <p:cxnSp>
          <p:nvCxnSpPr>
            <p:cNvPr id="206" name="Прямая соединительная линия 205"/>
            <p:cNvCxnSpPr/>
            <p:nvPr/>
          </p:nvCxnSpPr>
          <p:spPr>
            <a:xfrm>
              <a:off x="-1910713" y="2320902"/>
              <a:ext cx="5090380" cy="22977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7" name="Рисунок 20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799145" y="1974157"/>
              <a:ext cx="359640" cy="359640"/>
            </a:xfrm>
            <a:prstGeom prst="rect">
              <a:avLst/>
            </a:prstGeom>
          </p:spPr>
        </p:pic>
        <p:cxnSp>
          <p:nvCxnSpPr>
            <p:cNvPr id="208" name="Прямая соединительная линия 207"/>
            <p:cNvCxnSpPr/>
            <p:nvPr/>
          </p:nvCxnSpPr>
          <p:spPr>
            <a:xfrm>
              <a:off x="-1859429" y="1977202"/>
              <a:ext cx="5114081" cy="2117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9" name="Рисунок 20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98674" y="1502577"/>
              <a:ext cx="364417" cy="272953"/>
            </a:xfrm>
            <a:prstGeom prst="rect">
              <a:avLst/>
            </a:prstGeom>
          </p:spPr>
        </p:pic>
        <p:cxnSp>
          <p:nvCxnSpPr>
            <p:cNvPr id="210" name="Прямая со стрелкой 209"/>
            <p:cNvCxnSpPr/>
            <p:nvPr/>
          </p:nvCxnSpPr>
          <p:spPr>
            <a:xfrm>
              <a:off x="-3753627" y="2092277"/>
              <a:ext cx="116459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Прямая соединительная линия 210"/>
            <p:cNvCxnSpPr/>
            <p:nvPr/>
          </p:nvCxnSpPr>
          <p:spPr>
            <a:xfrm>
              <a:off x="-1940709" y="1710454"/>
              <a:ext cx="5240354" cy="2840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2" name="Рисунок 2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54150" y="1415306"/>
              <a:ext cx="404628" cy="299645"/>
            </a:xfrm>
            <a:prstGeom prst="rect">
              <a:avLst/>
            </a:prstGeom>
          </p:spPr>
        </p:pic>
        <p:pic>
          <p:nvPicPr>
            <p:cNvPr id="213" name="Рисунок 2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9140" y="1726882"/>
              <a:ext cx="434624" cy="434624"/>
            </a:xfrm>
            <a:prstGeom prst="rect">
              <a:avLst/>
            </a:prstGeom>
          </p:spPr>
        </p:pic>
        <p:pic>
          <p:nvPicPr>
            <p:cNvPr id="214" name="Рисунок 213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7764" t="31546" r="30043" b="31713"/>
            <a:stretch/>
          </p:blipFill>
          <p:spPr>
            <a:xfrm>
              <a:off x="-1880721" y="2319288"/>
              <a:ext cx="486209" cy="423977"/>
            </a:xfrm>
            <a:prstGeom prst="rect">
              <a:avLst/>
            </a:prstGeom>
          </p:spPr>
        </p:pic>
        <p:sp>
          <p:nvSpPr>
            <p:cNvPr id="217" name="Скругленный прямоугольник 216"/>
            <p:cNvSpPr/>
            <p:nvPr/>
          </p:nvSpPr>
          <p:spPr>
            <a:xfrm>
              <a:off x="-3783392" y="2286540"/>
              <a:ext cx="989092" cy="4193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50" b="1" dirty="0" smtClean="0">
                  <a:solidFill>
                    <a:schemeClr val="tx1"/>
                  </a:solidFill>
                </a:rPr>
                <a:t>0</a:t>
              </a:r>
              <a:endParaRPr lang="ru-RU" sz="1350" b="1" dirty="0">
                <a:solidFill>
                  <a:schemeClr val="tx1"/>
                </a:solidFill>
              </a:endParaRPr>
            </a:p>
          </p:txBody>
        </p:sp>
        <p:sp>
          <p:nvSpPr>
            <p:cNvPr id="219" name="Прямоугольник 218"/>
            <p:cNvSpPr/>
            <p:nvPr/>
          </p:nvSpPr>
          <p:spPr>
            <a:xfrm>
              <a:off x="-3603548" y="2517544"/>
              <a:ext cx="68109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600" b="1" dirty="0"/>
                <a:t>расстояние</a:t>
              </a:r>
            </a:p>
          </p:txBody>
        </p:sp>
      </p:grpSp>
      <p:cxnSp>
        <p:nvCxnSpPr>
          <p:cNvPr id="161" name="Прямая соединительная линия 160"/>
          <p:cNvCxnSpPr/>
          <p:nvPr/>
        </p:nvCxnSpPr>
        <p:spPr>
          <a:xfrm flipV="1">
            <a:off x="2357449" y="1733279"/>
            <a:ext cx="152861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Прямоугольник 119"/>
          <p:cNvSpPr/>
          <p:nvPr/>
        </p:nvSpPr>
        <p:spPr>
          <a:xfrm>
            <a:off x="2016812" y="0"/>
            <a:ext cx="45352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5"/>
                </a:solidFill>
              </a:rPr>
              <a:t>Карта идеального состояния процесса</a:t>
            </a:r>
            <a:endParaRPr lang="ru-RU" sz="1600" b="1" dirty="0">
              <a:solidFill>
                <a:schemeClr val="accent5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2550693" y="1265034"/>
            <a:ext cx="13628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 </a:t>
            </a:r>
            <a:r>
              <a:rPr lang="ru-RU" sz="800" dirty="0" err="1" smtClean="0"/>
              <a:t>кл.рук-ли</a:t>
            </a:r>
            <a:r>
              <a:rPr lang="ru-RU" sz="800" dirty="0" smtClean="0"/>
              <a:t> в любой точке</a:t>
            </a:r>
            <a:endParaRPr lang="ru-RU" sz="800" dirty="0"/>
          </a:p>
        </p:txBody>
      </p:sp>
      <p:sp>
        <p:nvSpPr>
          <p:cNvPr id="163" name="TextBox 162"/>
          <p:cNvSpPr txBox="1"/>
          <p:nvPr/>
        </p:nvSpPr>
        <p:spPr>
          <a:xfrm>
            <a:off x="2729450" y="996902"/>
            <a:ext cx="5918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1-3 мин</a:t>
            </a:r>
            <a:endParaRPr lang="ru-RU" sz="900" dirty="0"/>
          </a:p>
        </p:txBody>
      </p:sp>
      <p:sp>
        <p:nvSpPr>
          <p:cNvPr id="166" name="TextBox 165"/>
          <p:cNvSpPr txBox="1"/>
          <p:nvPr/>
        </p:nvSpPr>
        <p:spPr>
          <a:xfrm>
            <a:off x="7865215" y="2220685"/>
            <a:ext cx="900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137" name="TextBox 136"/>
          <p:cNvSpPr txBox="1"/>
          <p:nvPr/>
        </p:nvSpPr>
        <p:spPr>
          <a:xfrm>
            <a:off x="4915759" y="1464415"/>
            <a:ext cx="16658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Ответственный по питанию</a:t>
            </a:r>
            <a:endParaRPr lang="ru-RU" sz="900" dirty="0"/>
          </a:p>
        </p:txBody>
      </p:sp>
      <p:sp>
        <p:nvSpPr>
          <p:cNvPr id="167" name="TextBox 166"/>
          <p:cNvSpPr txBox="1"/>
          <p:nvPr/>
        </p:nvSpPr>
        <p:spPr>
          <a:xfrm>
            <a:off x="5259519" y="1196282"/>
            <a:ext cx="11031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err="1" smtClean="0"/>
              <a:t>Каб.соц.педагога</a:t>
            </a:r>
            <a:endParaRPr lang="ru-RU" sz="900" dirty="0"/>
          </a:p>
        </p:txBody>
      </p:sp>
      <p:sp>
        <p:nvSpPr>
          <p:cNvPr id="169" name="TextBox 168"/>
          <p:cNvSpPr txBox="1"/>
          <p:nvPr/>
        </p:nvSpPr>
        <p:spPr>
          <a:xfrm>
            <a:off x="5314521" y="1003778"/>
            <a:ext cx="7056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5-15 мин</a:t>
            </a:r>
            <a:endParaRPr lang="ru-RU" sz="1000" dirty="0"/>
          </a:p>
        </p:txBody>
      </p:sp>
      <p:sp>
        <p:nvSpPr>
          <p:cNvPr id="170" name="TextBox 169"/>
          <p:cNvSpPr txBox="1"/>
          <p:nvPr/>
        </p:nvSpPr>
        <p:spPr>
          <a:xfrm>
            <a:off x="7361281" y="1431185"/>
            <a:ext cx="16658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Ответственный по питанию</a:t>
            </a:r>
            <a:endParaRPr lang="ru-RU" sz="900" dirty="0"/>
          </a:p>
        </p:txBody>
      </p:sp>
      <p:sp>
        <p:nvSpPr>
          <p:cNvPr id="172" name="TextBox 171"/>
          <p:cNvSpPr txBox="1"/>
          <p:nvPr/>
        </p:nvSpPr>
        <p:spPr>
          <a:xfrm>
            <a:off x="7412599" y="1238679"/>
            <a:ext cx="11031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err="1" smtClean="0"/>
              <a:t>Каб.соц.педагога</a:t>
            </a:r>
            <a:endParaRPr lang="ru-RU" sz="900" dirty="0"/>
          </a:p>
        </p:txBody>
      </p:sp>
      <p:sp>
        <p:nvSpPr>
          <p:cNvPr id="173" name="TextBox 172"/>
          <p:cNvSpPr txBox="1"/>
          <p:nvPr/>
        </p:nvSpPr>
        <p:spPr>
          <a:xfrm>
            <a:off x="7584480" y="991174"/>
            <a:ext cx="6351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1-2 мин</a:t>
            </a:r>
            <a:endParaRPr lang="ru-RU" sz="1000" dirty="0"/>
          </a:p>
        </p:txBody>
      </p:sp>
      <p:sp>
        <p:nvSpPr>
          <p:cNvPr id="189" name="TextBox 188"/>
          <p:cNvSpPr txBox="1"/>
          <p:nvPr/>
        </p:nvSpPr>
        <p:spPr>
          <a:xfrm>
            <a:off x="1365872" y="3194669"/>
            <a:ext cx="13292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Кабинет шеф-повара</a:t>
            </a:r>
            <a:endParaRPr lang="ru-RU" sz="900" dirty="0"/>
          </a:p>
        </p:txBody>
      </p:sp>
      <p:sp>
        <p:nvSpPr>
          <p:cNvPr id="190" name="TextBox 189"/>
          <p:cNvSpPr txBox="1"/>
          <p:nvPr/>
        </p:nvSpPr>
        <p:spPr>
          <a:xfrm>
            <a:off x="1356706" y="2986124"/>
            <a:ext cx="7056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5-10 мин</a:t>
            </a:r>
            <a:endParaRPr lang="ru-RU" sz="1000" dirty="0"/>
          </a:p>
        </p:txBody>
      </p:sp>
      <p:sp>
        <p:nvSpPr>
          <p:cNvPr id="194" name="TextBox 193"/>
          <p:cNvSpPr txBox="1"/>
          <p:nvPr/>
        </p:nvSpPr>
        <p:spPr>
          <a:xfrm>
            <a:off x="2813098" y="2428087"/>
            <a:ext cx="900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220" name="TextBox 219"/>
          <p:cNvSpPr txBox="1"/>
          <p:nvPr/>
        </p:nvSpPr>
        <p:spPr>
          <a:xfrm>
            <a:off x="1370702" y="3436447"/>
            <a:ext cx="8034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Шеф-повар</a:t>
            </a:r>
            <a:endParaRPr lang="ru-RU" sz="900" dirty="0"/>
          </a:p>
        </p:txBody>
      </p:sp>
      <p:sp>
        <p:nvSpPr>
          <p:cNvPr id="221" name="Скругленный прямоугольник 220"/>
          <p:cNvSpPr/>
          <p:nvPr/>
        </p:nvSpPr>
        <p:spPr>
          <a:xfrm>
            <a:off x="3973858" y="1040143"/>
            <a:ext cx="529389" cy="3145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 smtClean="0">
                <a:solidFill>
                  <a:schemeClr val="tx1"/>
                </a:solidFill>
              </a:rPr>
              <a:t>0</a:t>
            </a:r>
            <a:endParaRPr lang="ru-RU" sz="1350" b="1" dirty="0">
              <a:solidFill>
                <a:schemeClr val="tx1"/>
              </a:solidFill>
            </a:endParaRPr>
          </a:p>
        </p:txBody>
      </p:sp>
      <p:sp>
        <p:nvSpPr>
          <p:cNvPr id="222" name="Скругленный прямоугольник 221"/>
          <p:cNvSpPr/>
          <p:nvPr/>
        </p:nvSpPr>
        <p:spPr>
          <a:xfrm>
            <a:off x="3953906" y="1662532"/>
            <a:ext cx="597468" cy="3587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 smtClean="0">
                <a:solidFill>
                  <a:schemeClr val="tx1"/>
                </a:solidFill>
              </a:rPr>
              <a:t>0</a:t>
            </a:r>
            <a:endParaRPr lang="ru-RU" sz="1350" b="1" dirty="0">
              <a:solidFill>
                <a:schemeClr val="tx1"/>
              </a:solidFill>
            </a:endParaRPr>
          </a:p>
        </p:txBody>
      </p:sp>
      <p:pic>
        <p:nvPicPr>
          <p:cNvPr id="243" name="Рисунок 2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291" y="1019555"/>
            <a:ext cx="232615" cy="189000"/>
          </a:xfrm>
          <a:prstGeom prst="rect">
            <a:avLst/>
          </a:prstGeom>
        </p:spPr>
      </p:pic>
      <p:sp>
        <p:nvSpPr>
          <p:cNvPr id="244" name="Прямоугольник 243"/>
          <p:cNvSpPr/>
          <p:nvPr/>
        </p:nvSpPr>
        <p:spPr>
          <a:xfrm>
            <a:off x="3906785" y="1863284"/>
            <a:ext cx="6286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" b="1" dirty="0"/>
              <a:t>расстояние</a:t>
            </a:r>
          </a:p>
        </p:txBody>
      </p:sp>
      <p:pic>
        <p:nvPicPr>
          <p:cNvPr id="246" name="Рисунок 245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764" t="31546" r="30043" b="31713"/>
          <a:stretch/>
        </p:blipFill>
        <p:spPr>
          <a:xfrm>
            <a:off x="4538090" y="1597234"/>
            <a:ext cx="303017" cy="2146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948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16" grpId="0" animBg="1"/>
      <p:bldP spid="19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4DAAA6E-7132-48B6-ADE9-51D3EF6807FE}"/>
              </a:ext>
            </a:extLst>
          </p:cNvPr>
          <p:cNvSpPr txBox="1"/>
          <p:nvPr/>
        </p:nvSpPr>
        <p:spPr>
          <a:xfrm>
            <a:off x="930204" y="293540"/>
            <a:ext cx="72375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solidFill>
                  <a:srgbClr val="0070C0"/>
                </a:solidFill>
                <a:latin typeface="Roboto Slab" charset="0"/>
                <a:ea typeface="Roboto Slab" charset="0"/>
                <a:cs typeface="Roboto Slab" charset="0"/>
              </a:rPr>
              <a:t>Организация: </a:t>
            </a:r>
            <a:r>
              <a:rPr lang="ru-RU" sz="1050" b="1" u="sng" dirty="0" smtClean="0">
                <a:solidFill>
                  <a:srgbClr val="0070C0"/>
                </a:solidFill>
                <a:latin typeface="Roboto Slab" charset="0"/>
                <a:ea typeface="Roboto Slab" charset="0"/>
                <a:cs typeface="Roboto Slab" charset="0"/>
              </a:rPr>
              <a:t>МБОУ  лицей с.Долгоруково  </a:t>
            </a:r>
            <a:r>
              <a:rPr lang="ru-RU" sz="1050" b="1" dirty="0">
                <a:solidFill>
                  <a:srgbClr val="0070C0"/>
                </a:solidFill>
                <a:latin typeface="Roboto Slab" charset="0"/>
                <a:ea typeface="Roboto Slab" charset="0"/>
                <a:cs typeface="Roboto Slab" charset="0"/>
              </a:rPr>
              <a:t>Дата: </a:t>
            </a:r>
            <a:r>
              <a:rPr lang="ru-RU" sz="1050" b="1" u="sng" dirty="0" smtClean="0">
                <a:solidFill>
                  <a:srgbClr val="0070C0"/>
                </a:solidFill>
                <a:latin typeface="Roboto Slab" charset="0"/>
                <a:ea typeface="Roboto Slab" charset="0"/>
                <a:cs typeface="Roboto Slab" charset="0"/>
              </a:rPr>
              <a:t>25.11.2024</a:t>
            </a:r>
            <a:r>
              <a:rPr lang="ru-RU" sz="1050" b="1" dirty="0" smtClean="0">
                <a:solidFill>
                  <a:srgbClr val="0070C0"/>
                </a:solidFill>
                <a:latin typeface="Roboto Slab" charset="0"/>
                <a:ea typeface="Roboto Slab" charset="0"/>
                <a:cs typeface="Roboto Slab" charset="0"/>
              </a:rPr>
              <a:t>   День </a:t>
            </a:r>
            <a:r>
              <a:rPr lang="ru-RU" sz="1050" b="1" dirty="0">
                <a:solidFill>
                  <a:srgbClr val="0070C0"/>
                </a:solidFill>
                <a:latin typeface="Roboto Slab" charset="0"/>
                <a:ea typeface="Roboto Slab" charset="0"/>
                <a:cs typeface="Roboto Slab" charset="0"/>
              </a:rPr>
              <a:t>недели: </a:t>
            </a:r>
            <a:r>
              <a:rPr lang="ru-RU" sz="1050" b="1" u="sng" dirty="0" err="1" smtClean="0">
                <a:solidFill>
                  <a:srgbClr val="0070C0"/>
                </a:solidFill>
                <a:latin typeface="Roboto Slab" charset="0"/>
                <a:ea typeface="Roboto Slab" charset="0"/>
                <a:cs typeface="Roboto Slab" charset="0"/>
              </a:rPr>
              <a:t>__понедельник___________</a:t>
            </a:r>
            <a:r>
              <a:rPr lang="ru-RU" sz="1050" b="1" dirty="0">
                <a:solidFill>
                  <a:srgbClr val="0070C0"/>
                </a:solidFill>
                <a:latin typeface="Roboto Slab" charset="0"/>
                <a:ea typeface="Roboto Slab" charset="0"/>
                <a:cs typeface="Roboto Slab" charset="0"/>
              </a:rPr>
              <a:t/>
            </a:r>
            <a:br>
              <a:rPr lang="ru-RU" sz="1050" b="1" dirty="0">
                <a:solidFill>
                  <a:srgbClr val="0070C0"/>
                </a:solidFill>
                <a:latin typeface="Roboto Slab" charset="0"/>
                <a:ea typeface="Roboto Slab" charset="0"/>
                <a:cs typeface="Roboto Slab" charset="0"/>
              </a:rPr>
            </a:br>
            <a:r>
              <a:rPr lang="ru-RU" sz="1050" b="1" dirty="0">
                <a:solidFill>
                  <a:srgbClr val="0070C0"/>
                </a:solidFill>
                <a:latin typeface="Roboto Slab" charset="0"/>
                <a:ea typeface="Roboto Slab" charset="0"/>
                <a:cs typeface="Roboto Slab" charset="0"/>
              </a:rPr>
              <a:t>Процесс\Цель клиента: </a:t>
            </a:r>
            <a:r>
              <a:rPr lang="ru-RU" sz="1050" b="1" u="sng" dirty="0" smtClean="0">
                <a:solidFill>
                  <a:schemeClr val="accent5"/>
                </a:solidFill>
              </a:rPr>
              <a:t> сбор отчетности по организации питания обучающихся </a:t>
            </a:r>
            <a:endParaRPr lang="ru-RU" sz="1050" b="1" dirty="0">
              <a:solidFill>
                <a:srgbClr val="0070C0"/>
              </a:solidFill>
              <a:latin typeface="Roboto Slab" charset="0"/>
              <a:ea typeface="Roboto Slab" charset="0"/>
              <a:cs typeface="Roboto Slab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flipV="1">
            <a:off x="249549" y="741022"/>
            <a:ext cx="8905846" cy="27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21" tIns="27861" rIns="55721" bIns="27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097">
              <a:solidFill>
                <a:schemeClr val="accent1">
                  <a:lumMod val="75000"/>
                </a:schemeClr>
              </a:solidFill>
              <a:latin typeface="Roboto Slab" charset="0"/>
              <a:ea typeface="Roboto Slab" charset="0"/>
              <a:cs typeface="Roboto Slab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flipV="1">
            <a:off x="8422836" y="758166"/>
            <a:ext cx="731077" cy="1873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21" tIns="27861" rIns="55721" bIns="27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097">
              <a:solidFill>
                <a:schemeClr val="accent1">
                  <a:lumMod val="75000"/>
                </a:schemeClr>
              </a:solidFill>
              <a:latin typeface="Roboto Slab" charset="0"/>
              <a:ea typeface="Roboto Slab" charset="0"/>
              <a:cs typeface="Roboto Slab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4DAAA6E-7132-48B6-ADE9-51D3EF6807FE}"/>
              </a:ext>
            </a:extLst>
          </p:cNvPr>
          <p:cNvSpPr txBox="1"/>
          <p:nvPr/>
        </p:nvSpPr>
        <p:spPr>
          <a:xfrm>
            <a:off x="227148" y="724879"/>
            <a:ext cx="8758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>
                <a:solidFill>
                  <a:srgbClr val="0070C0"/>
                </a:solidFill>
                <a:latin typeface="Roboto Slab" charset="0"/>
                <a:ea typeface="Roboto Slab" charset="0"/>
                <a:cs typeface="Roboto Slab" charset="0"/>
              </a:rPr>
              <a:t>Картировали</a:t>
            </a:r>
            <a:r>
              <a:rPr lang="ru-RU" sz="1200" b="1" dirty="0" smtClean="0">
                <a:solidFill>
                  <a:srgbClr val="0070C0"/>
                </a:solidFill>
                <a:latin typeface="Roboto Slab" charset="0"/>
                <a:ea typeface="Roboto Slab" charset="0"/>
                <a:cs typeface="Roboto Slab" charset="0"/>
              </a:rPr>
              <a:t>: команда проекта</a:t>
            </a:r>
            <a:endParaRPr lang="ru-RU" sz="1200" b="1" dirty="0">
              <a:solidFill>
                <a:srgbClr val="0070C0"/>
              </a:solidFill>
              <a:latin typeface="Roboto Slab" charset="0"/>
              <a:ea typeface="Roboto Slab" charset="0"/>
              <a:cs typeface="Roboto Slab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 flipV="1">
            <a:off x="-3185" y="937751"/>
            <a:ext cx="8905846" cy="27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21" tIns="27861" rIns="55721" bIns="27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097">
              <a:solidFill>
                <a:schemeClr val="accent1">
                  <a:lumMod val="75000"/>
                </a:schemeClr>
              </a:solidFill>
              <a:latin typeface="Roboto Slab" charset="0"/>
              <a:ea typeface="Roboto Slab" charset="0"/>
              <a:cs typeface="Roboto Slab" charset="0"/>
            </a:endParaRPr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844077" y="1020829"/>
            <a:ext cx="1068366" cy="810000"/>
          </a:xfrm>
          <a:prstGeom prst="rect">
            <a:avLst/>
          </a:prstGeom>
          <a:ln w="25400">
            <a:solidFill>
              <a:schemeClr val="accent6"/>
            </a:solidFill>
            <a:headEnd type="none" w="lg" len="lg"/>
            <a:tailEnd type="none"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68580" tIns="68580" rIns="68580" bIns="6858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sz="1350" b="1" dirty="0">
                <a:solidFill>
                  <a:schemeClr val="accent1"/>
                </a:solidFill>
                <a:cs typeface="Arial" charset="0"/>
              </a:rPr>
              <a:t>ВХОД</a:t>
            </a:r>
            <a:br>
              <a:rPr lang="ru-RU" sz="1350" b="1" dirty="0">
                <a:solidFill>
                  <a:schemeClr val="accent1"/>
                </a:solidFill>
                <a:cs typeface="Arial" charset="0"/>
              </a:rPr>
            </a:br>
            <a:r>
              <a:rPr lang="ru-RU" sz="1350" b="1" dirty="0" smtClean="0">
                <a:solidFill>
                  <a:schemeClr val="accent1"/>
                </a:solidFill>
                <a:cs typeface="Arial" charset="0"/>
              </a:rPr>
              <a:t>08:00</a:t>
            </a:r>
            <a:r>
              <a:rPr lang="ru-RU" sz="1350" b="1" dirty="0">
                <a:solidFill>
                  <a:schemeClr val="accent1"/>
                </a:solidFill>
                <a:cs typeface="Arial" charset="0"/>
              </a:rPr>
              <a:t/>
            </a:r>
            <a:br>
              <a:rPr lang="ru-RU" sz="1350" b="1" dirty="0">
                <a:solidFill>
                  <a:schemeClr val="accent1"/>
                </a:solidFill>
                <a:cs typeface="Arial" charset="0"/>
              </a:rPr>
            </a:br>
            <a:r>
              <a:rPr lang="ru-RU" sz="450" b="1" dirty="0">
                <a:solidFill>
                  <a:schemeClr val="accent1"/>
                </a:solidFill>
                <a:cs typeface="Arial" charset="0"/>
              </a:rPr>
              <a:t>(время входа)</a:t>
            </a:r>
          </a:p>
        </p:txBody>
      </p:sp>
      <p:sp>
        <p:nvSpPr>
          <p:cNvPr id="4" name="Минус 3"/>
          <p:cNvSpPr/>
          <p:nvPr/>
        </p:nvSpPr>
        <p:spPr>
          <a:xfrm>
            <a:off x="227146" y="16385"/>
            <a:ext cx="664615" cy="10287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6" name="Прямоугольник 115"/>
          <p:cNvSpPr/>
          <p:nvPr/>
        </p:nvSpPr>
        <p:spPr bwMode="auto">
          <a:xfrm>
            <a:off x="3132886" y="3162632"/>
            <a:ext cx="1060272" cy="546168"/>
          </a:xfrm>
          <a:prstGeom prst="rect">
            <a:avLst/>
          </a:prstGeom>
          <a:ln w="25400">
            <a:solidFill>
              <a:schemeClr val="accent6"/>
            </a:solidFill>
            <a:headEnd type="none" w="lg" len="lg"/>
            <a:tailEnd type="none"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68580" tIns="68580" rIns="68580" bIns="6858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50" b="1" dirty="0">
                <a:solidFill>
                  <a:schemeClr val="accent1"/>
                </a:solidFill>
                <a:cs typeface="Arial" charset="0"/>
              </a:rPr>
              <a:t>ВЫХОД</a:t>
            </a:r>
            <a:br>
              <a:rPr lang="ru-RU" sz="1350" b="1" dirty="0">
                <a:solidFill>
                  <a:schemeClr val="accent1"/>
                </a:solidFill>
                <a:cs typeface="Arial" charset="0"/>
              </a:rPr>
            </a:br>
            <a:r>
              <a:rPr lang="ru-RU" sz="1350" b="1" dirty="0" smtClean="0">
                <a:solidFill>
                  <a:schemeClr val="accent1"/>
                </a:solidFill>
                <a:cs typeface="Arial" charset="0"/>
              </a:rPr>
              <a:t>08:30</a:t>
            </a:r>
            <a:r>
              <a:rPr lang="ru-RU" sz="1350" b="1" dirty="0">
                <a:solidFill>
                  <a:schemeClr val="accent1"/>
                </a:solidFill>
                <a:cs typeface="Arial" charset="0"/>
              </a:rPr>
              <a:t/>
            </a:r>
            <a:br>
              <a:rPr lang="ru-RU" sz="1350" b="1" dirty="0">
                <a:solidFill>
                  <a:schemeClr val="accent1"/>
                </a:solidFill>
                <a:cs typeface="Arial" charset="0"/>
              </a:rPr>
            </a:br>
            <a:r>
              <a:rPr lang="ru-RU" sz="450" b="1" dirty="0">
                <a:solidFill>
                  <a:schemeClr val="accent1"/>
                </a:solidFill>
                <a:cs typeface="Arial" charset="0"/>
              </a:rPr>
              <a:t>(время выхода)</a:t>
            </a:r>
          </a:p>
        </p:txBody>
      </p:sp>
      <p:sp>
        <p:nvSpPr>
          <p:cNvPr id="196" name="Прямоугольник 195"/>
          <p:cNvSpPr/>
          <p:nvPr/>
        </p:nvSpPr>
        <p:spPr bwMode="auto">
          <a:xfrm>
            <a:off x="3112261" y="3814764"/>
            <a:ext cx="1177857" cy="337849"/>
          </a:xfrm>
          <a:prstGeom prst="rect">
            <a:avLst/>
          </a:prstGeom>
          <a:ln w="25400">
            <a:solidFill>
              <a:schemeClr val="accent6"/>
            </a:solidFill>
            <a:headEnd type="none" w="lg" len="lg"/>
            <a:tailEnd type="none"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68580" tIns="68580" rIns="68580" bIns="6858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000" b="1" dirty="0">
              <a:solidFill>
                <a:schemeClr val="accent1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>
                <a:solidFill>
                  <a:schemeClr val="accent1"/>
                </a:solidFill>
                <a:cs typeface="Arial" charset="0"/>
              </a:rPr>
              <a:t>ВПП</a:t>
            </a:r>
            <a:br>
              <a:rPr lang="ru-RU" sz="1000" b="1" dirty="0">
                <a:solidFill>
                  <a:schemeClr val="accent1"/>
                </a:solidFill>
                <a:cs typeface="Arial" charset="0"/>
              </a:rPr>
            </a:br>
            <a:r>
              <a:rPr lang="ru-RU" sz="1000" b="1" dirty="0" smtClean="0">
                <a:solidFill>
                  <a:schemeClr val="accent1"/>
                </a:solidFill>
                <a:cs typeface="Arial" charset="0"/>
              </a:rPr>
              <a:t> 30 мин</a:t>
            </a:r>
            <a:endParaRPr lang="ru-RU" sz="1000" b="1" dirty="0">
              <a:solidFill>
                <a:schemeClr val="accent1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600" b="1" dirty="0">
              <a:solidFill>
                <a:schemeClr val="accent1">
                  <a:lumMod val="20000"/>
                  <a:lumOff val="80000"/>
                </a:schemeClr>
              </a:solidFill>
              <a:cs typeface="Arial" charset="0"/>
            </a:endParaRPr>
          </a:p>
        </p:txBody>
      </p:sp>
      <p:grpSp>
        <p:nvGrpSpPr>
          <p:cNvPr id="2" name="Группа 15"/>
          <p:cNvGrpSpPr/>
          <p:nvPr/>
        </p:nvGrpSpPr>
        <p:grpSpPr>
          <a:xfrm>
            <a:off x="1919317" y="1026450"/>
            <a:ext cx="2001181" cy="1854253"/>
            <a:chOff x="2338933" y="1376436"/>
            <a:chExt cx="2167947" cy="2472338"/>
          </a:xfrm>
        </p:grpSpPr>
        <p:sp>
          <p:nvSpPr>
            <p:cNvPr id="138" name="Прямоугольник 137"/>
            <p:cNvSpPr/>
            <p:nvPr/>
          </p:nvSpPr>
          <p:spPr bwMode="auto">
            <a:xfrm>
              <a:off x="2833202" y="1376436"/>
              <a:ext cx="1656000" cy="2472338"/>
            </a:xfrm>
            <a:prstGeom prst="rect">
              <a:avLst/>
            </a:prstGeom>
            <a:ln w="31750">
              <a:solidFill>
                <a:srgbClr val="0070C0"/>
              </a:solidFill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68580" tIns="68580" rIns="6858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900" b="1" i="1" dirty="0">
                <a:solidFill>
                  <a:srgbClr val="0070C0"/>
                </a:solidFill>
                <a:cs typeface="Arial" charset="0"/>
              </a:endParaRP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70C0"/>
                  </a:solidFill>
                  <a:cs typeface="Arial" charset="0"/>
                </a:rPr>
                <a:t>  </a:t>
              </a: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70C0"/>
                  </a:solidFill>
                  <a:cs typeface="Arial" charset="0"/>
                </a:rPr>
                <a:t>       </a:t>
              </a: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900" b="1" dirty="0">
                <a:solidFill>
                  <a:srgbClr val="0070C0"/>
                </a:solidFill>
                <a:cs typeface="Arial" charset="0"/>
              </a:endParaRP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70C0"/>
                  </a:solidFill>
                  <a:cs typeface="Arial" charset="0"/>
                </a:rPr>
                <a:t>      </a:t>
              </a: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 smtClean="0">
                  <a:solidFill>
                    <a:srgbClr val="0070C0"/>
                  </a:solidFill>
                  <a:cs typeface="Arial" charset="0"/>
                </a:rPr>
                <a:t>       </a:t>
              </a:r>
              <a:r>
                <a:rPr lang="ru-RU" sz="900" dirty="0" smtClean="0">
                  <a:solidFill>
                    <a:schemeClr val="tx1"/>
                  </a:solidFill>
                  <a:cs typeface="Arial" charset="0"/>
                </a:rPr>
                <a:t>классные </a:t>
              </a:r>
              <a:r>
                <a:rPr lang="ru-RU" sz="900" dirty="0" err="1" smtClean="0">
                  <a:solidFill>
                    <a:schemeClr val="tx1"/>
                  </a:solidFill>
                  <a:cs typeface="Arial" charset="0"/>
                </a:rPr>
                <a:t>рук-ли</a:t>
              </a:r>
              <a:r>
                <a:rPr lang="ru-RU" sz="900" dirty="0" smtClean="0">
                  <a:solidFill>
                    <a:schemeClr val="tx1"/>
                  </a:solidFill>
                  <a:cs typeface="Arial" charset="0"/>
                </a:rPr>
                <a:t> 1-11</a:t>
              </a:r>
              <a:endParaRPr lang="ru-RU" sz="900" b="1" dirty="0" smtClean="0">
                <a:solidFill>
                  <a:srgbClr val="0070C0"/>
                </a:solidFill>
                <a:cs typeface="Arial" charset="0"/>
              </a:endParaRPr>
            </a:p>
            <a:p>
              <a:pPr algn="just" defTabSz="685800" fontAlgn="base">
                <a:spcBef>
                  <a:spcPct val="0"/>
                </a:spcBef>
                <a:spcAft>
                  <a:spcPct val="0"/>
                </a:spcAft>
              </a:pPr>
              <a:endParaRPr lang="ru-RU" sz="900" b="1" dirty="0" smtClean="0">
                <a:solidFill>
                  <a:srgbClr val="0070C0"/>
                </a:solidFill>
                <a:cs typeface="Arial" charset="0"/>
              </a:endParaRPr>
            </a:p>
            <a:p>
              <a:pPr algn="just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 smtClean="0">
                  <a:solidFill>
                    <a:srgbClr val="0070C0"/>
                  </a:solidFill>
                  <a:cs typeface="Arial" charset="0"/>
                </a:rPr>
                <a:t>заполнение заявки</a:t>
              </a:r>
            </a:p>
            <a:p>
              <a:pPr algn="just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 smtClean="0">
                  <a:solidFill>
                    <a:srgbClr val="0070C0"/>
                  </a:solidFill>
                  <a:cs typeface="Arial" charset="0"/>
                </a:rPr>
                <a:t>на питание в  </a:t>
              </a:r>
            </a:p>
            <a:p>
              <a:pPr algn="just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 smtClean="0">
                  <a:solidFill>
                    <a:srgbClr val="0070C0"/>
                  </a:solidFill>
                  <a:cs typeface="Arial" charset="0"/>
                </a:rPr>
                <a:t>таблице (</a:t>
              </a:r>
              <a:r>
                <a:rPr lang="en-US" sz="900" b="1" dirty="0" smtClean="0">
                  <a:solidFill>
                    <a:srgbClr val="0070C0"/>
                  </a:solidFill>
                  <a:cs typeface="Arial" charset="0"/>
                </a:rPr>
                <a:t>excel) c</a:t>
              </a:r>
              <a:endParaRPr lang="ru-RU" sz="900" b="1" dirty="0" smtClean="0">
                <a:solidFill>
                  <a:srgbClr val="0070C0"/>
                </a:solidFill>
                <a:cs typeface="Arial" charset="0"/>
              </a:endParaRPr>
            </a:p>
            <a:p>
              <a:pPr algn="just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 smtClean="0">
                  <a:solidFill>
                    <a:srgbClr val="0070C0"/>
                  </a:solidFill>
                  <a:cs typeface="Arial" charset="0"/>
                </a:rPr>
                <a:t>телефона или </a:t>
              </a:r>
            </a:p>
            <a:p>
              <a:pPr algn="just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 smtClean="0">
                  <a:solidFill>
                    <a:srgbClr val="0070C0"/>
                  </a:solidFill>
                  <a:cs typeface="Arial" charset="0"/>
                </a:rPr>
                <a:t>компьютера</a:t>
              </a:r>
              <a:r>
                <a:rPr lang="en-US" sz="900" b="1" dirty="0" smtClean="0">
                  <a:solidFill>
                    <a:srgbClr val="0070C0"/>
                  </a:solidFill>
                  <a:cs typeface="Arial" charset="0"/>
                </a:rPr>
                <a:t> </a:t>
              </a:r>
              <a:r>
                <a:rPr lang="ru-RU" sz="900" b="1" dirty="0" smtClean="0">
                  <a:solidFill>
                    <a:srgbClr val="0070C0"/>
                  </a:solidFill>
                  <a:cs typeface="Arial" charset="0"/>
                </a:rPr>
                <a:t> на </a:t>
              </a:r>
            </a:p>
            <a:p>
              <a:pPr algn="just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 smtClean="0">
                  <a:solidFill>
                    <a:srgbClr val="0070C0"/>
                  </a:solidFill>
                  <a:cs typeface="Arial" charset="0"/>
                </a:rPr>
                <a:t>платформе ФГИС</a:t>
              </a:r>
            </a:p>
            <a:p>
              <a:pPr algn="just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 smtClean="0">
                  <a:solidFill>
                    <a:srgbClr val="0070C0"/>
                  </a:solidFill>
                  <a:cs typeface="Arial" charset="0"/>
                </a:rPr>
                <a:t>«Моя школа»</a:t>
              </a: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900" b="1" dirty="0">
                <a:solidFill>
                  <a:srgbClr val="0070C0"/>
                </a:solidFill>
                <a:cs typeface="Arial" charset="0"/>
              </a:endParaRP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900" b="1" dirty="0">
                <a:solidFill>
                  <a:srgbClr val="0070C0"/>
                </a:solidFill>
                <a:cs typeface="Arial" charset="0"/>
              </a:endParaRP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050" b="1" dirty="0">
                  <a:solidFill>
                    <a:srgbClr val="0070C0"/>
                  </a:solidFill>
                  <a:cs typeface="Arial" charset="0"/>
                </a:rPr>
                <a:t>      </a:t>
              </a:r>
            </a:p>
          </p:txBody>
        </p:sp>
        <p:pic>
          <p:nvPicPr>
            <p:cNvPr id="140" name="Рисунок 13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65021" y="1955823"/>
              <a:ext cx="252000" cy="252000"/>
            </a:xfrm>
            <a:prstGeom prst="rect">
              <a:avLst/>
            </a:prstGeom>
          </p:spPr>
        </p:pic>
        <p:cxnSp>
          <p:nvCxnSpPr>
            <p:cNvPr id="149" name="Прямая соединительная линия 148"/>
            <p:cNvCxnSpPr/>
            <p:nvPr/>
          </p:nvCxnSpPr>
          <p:spPr>
            <a:xfrm flipV="1">
              <a:off x="2850880" y="2018004"/>
              <a:ext cx="165600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Прямая со стрелкой 141"/>
            <p:cNvCxnSpPr>
              <a:stCxn id="38" idx="3"/>
            </p:cNvCxnSpPr>
            <p:nvPr/>
          </p:nvCxnSpPr>
          <p:spPr>
            <a:xfrm>
              <a:off x="2338933" y="1918107"/>
              <a:ext cx="473096" cy="1494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Прямая соединительная линия 152"/>
            <p:cNvCxnSpPr/>
            <p:nvPr/>
          </p:nvCxnSpPr>
          <p:spPr>
            <a:xfrm flipV="1">
              <a:off x="2843432" y="1655452"/>
              <a:ext cx="165600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4" name="Рисунок 15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5021" y="1387805"/>
              <a:ext cx="252000" cy="252000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5021" y="1681047"/>
              <a:ext cx="252000" cy="252000"/>
            </a:xfrm>
            <a:prstGeom prst="rect">
              <a:avLst/>
            </a:prstGeom>
          </p:spPr>
        </p:pic>
        <p:pic>
          <p:nvPicPr>
            <p:cNvPr id="83" name="Рисунок 82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7764" t="31546" r="30043" b="31713"/>
            <a:stretch/>
          </p:blipFill>
          <p:spPr>
            <a:xfrm>
              <a:off x="2806192" y="2281229"/>
              <a:ext cx="328269" cy="287643"/>
            </a:xfrm>
            <a:prstGeom prst="rect">
              <a:avLst/>
            </a:prstGeom>
          </p:spPr>
        </p:pic>
      </p:grpSp>
      <p:grpSp>
        <p:nvGrpSpPr>
          <p:cNvPr id="3" name="Группа 100"/>
          <p:cNvGrpSpPr/>
          <p:nvPr/>
        </p:nvGrpSpPr>
        <p:grpSpPr>
          <a:xfrm>
            <a:off x="3932608" y="1004723"/>
            <a:ext cx="2583580" cy="1346591"/>
            <a:chOff x="2245194" y="1376436"/>
            <a:chExt cx="2254238" cy="1795455"/>
          </a:xfrm>
        </p:grpSpPr>
        <p:sp>
          <p:nvSpPr>
            <p:cNvPr id="102" name="Прямоугольник 101"/>
            <p:cNvSpPr/>
            <p:nvPr/>
          </p:nvSpPr>
          <p:spPr bwMode="auto">
            <a:xfrm>
              <a:off x="2833200" y="1376436"/>
              <a:ext cx="1656000" cy="1795455"/>
            </a:xfrm>
            <a:prstGeom prst="rect">
              <a:avLst/>
            </a:prstGeom>
            <a:ln w="31750">
              <a:solidFill>
                <a:srgbClr val="0070C0"/>
              </a:solidFill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68580" tIns="68580" rIns="6858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900" b="1" dirty="0">
                <a:solidFill>
                  <a:srgbClr val="0070C0"/>
                </a:solidFill>
                <a:cs typeface="Arial" charset="0"/>
              </a:endParaRP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70C0"/>
                  </a:solidFill>
                  <a:cs typeface="Arial" charset="0"/>
                </a:rPr>
                <a:t>  </a:t>
              </a: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70C0"/>
                  </a:solidFill>
                  <a:cs typeface="Arial" charset="0"/>
                </a:rPr>
                <a:t>       </a:t>
              </a: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900" b="1" dirty="0">
                <a:solidFill>
                  <a:srgbClr val="0070C0"/>
                </a:solidFill>
                <a:cs typeface="Arial" charset="0"/>
              </a:endParaRP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70C0"/>
                  </a:solidFill>
                  <a:cs typeface="Arial" charset="0"/>
                </a:rPr>
                <a:t>      </a:t>
              </a:r>
              <a:r>
                <a:rPr lang="ru-RU" sz="900" b="1" dirty="0" smtClean="0">
                  <a:solidFill>
                    <a:srgbClr val="0070C0"/>
                  </a:solidFill>
                  <a:cs typeface="Arial" charset="0"/>
                </a:rPr>
                <a:t>………………………………</a:t>
              </a:r>
              <a:endParaRPr lang="ru-RU" sz="900" b="1" dirty="0">
                <a:solidFill>
                  <a:srgbClr val="0070C0"/>
                </a:solidFill>
                <a:cs typeface="Arial" charset="0"/>
              </a:endParaRPr>
            </a:p>
            <a:p>
              <a:pPr algn="just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 smtClean="0">
                  <a:solidFill>
                    <a:srgbClr val="0070C0"/>
                  </a:solidFill>
                  <a:cs typeface="Arial" charset="0"/>
                </a:rPr>
                <a:t>   П</a:t>
              </a:r>
            </a:p>
            <a:p>
              <a:pPr algn="just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 smtClean="0">
                  <a:solidFill>
                    <a:srgbClr val="0070C0"/>
                  </a:solidFill>
                  <a:cs typeface="Arial" charset="0"/>
                </a:rPr>
                <a:t>      Проверка поданных заявок и</a:t>
              </a:r>
            </a:p>
            <a:p>
              <a:pPr algn="just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 smtClean="0">
                  <a:solidFill>
                    <a:srgbClr val="0070C0"/>
                  </a:solidFill>
                  <a:cs typeface="Arial" charset="0"/>
                </a:rPr>
                <a:t> формирование общей заявки</a:t>
              </a:r>
            </a:p>
            <a:p>
              <a:pPr algn="just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 smtClean="0">
                  <a:solidFill>
                    <a:srgbClr val="0070C0"/>
                  </a:solidFill>
                  <a:cs typeface="Arial" charset="0"/>
                </a:rPr>
                <a:t> для 1-4 и 5-11</a:t>
              </a:r>
              <a:r>
                <a:rPr lang="en-US" sz="900" b="1" dirty="0" smtClean="0">
                  <a:solidFill>
                    <a:srgbClr val="0070C0"/>
                  </a:solidFill>
                  <a:cs typeface="Arial" charset="0"/>
                </a:rPr>
                <a:t> </a:t>
              </a:r>
              <a:r>
                <a:rPr lang="ru-RU" sz="900" b="1" dirty="0" smtClean="0">
                  <a:solidFill>
                    <a:srgbClr val="0070C0"/>
                  </a:solidFill>
                  <a:cs typeface="Arial" charset="0"/>
                </a:rPr>
                <a:t>в  </a:t>
              </a:r>
            </a:p>
            <a:p>
              <a:pPr algn="just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 smtClean="0">
                  <a:solidFill>
                    <a:srgbClr val="0070C0"/>
                  </a:solidFill>
                  <a:cs typeface="Arial" charset="0"/>
                </a:rPr>
                <a:t>таблице на платформе ФГИС «Моя школа»</a:t>
              </a: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900" b="1" dirty="0">
                <a:solidFill>
                  <a:srgbClr val="0070C0"/>
                </a:solidFill>
                <a:cs typeface="Arial" charset="0"/>
              </a:endParaRP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900" b="1" dirty="0">
                <a:solidFill>
                  <a:srgbClr val="0070C0"/>
                </a:solidFill>
                <a:cs typeface="Arial" charset="0"/>
              </a:endParaRP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050" b="1" dirty="0">
                  <a:solidFill>
                    <a:srgbClr val="0070C0"/>
                  </a:solidFill>
                  <a:cs typeface="Arial" charset="0"/>
                </a:rPr>
                <a:t>      </a:t>
              </a:r>
            </a:p>
          </p:txBody>
        </p:sp>
        <p:cxnSp>
          <p:nvCxnSpPr>
            <p:cNvPr id="103" name="Прямая соединительная линия 102"/>
            <p:cNvCxnSpPr/>
            <p:nvPr/>
          </p:nvCxnSpPr>
          <p:spPr>
            <a:xfrm flipV="1">
              <a:off x="2843432" y="2220065"/>
              <a:ext cx="165600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65021" y="1955823"/>
              <a:ext cx="252000" cy="252000"/>
            </a:xfrm>
            <a:prstGeom prst="rect">
              <a:avLst/>
            </a:prstGeom>
          </p:spPr>
        </p:pic>
        <p:cxnSp>
          <p:nvCxnSpPr>
            <p:cNvPr id="105" name="Прямая соединительная линия 104"/>
            <p:cNvCxnSpPr/>
            <p:nvPr/>
          </p:nvCxnSpPr>
          <p:spPr>
            <a:xfrm flipV="1">
              <a:off x="2843432" y="1953835"/>
              <a:ext cx="165600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 стрелкой 106"/>
            <p:cNvCxnSpPr/>
            <p:nvPr/>
          </p:nvCxnSpPr>
          <p:spPr>
            <a:xfrm>
              <a:off x="2245194" y="1971025"/>
              <a:ext cx="527892" cy="2117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/>
            <p:cNvCxnSpPr/>
            <p:nvPr/>
          </p:nvCxnSpPr>
          <p:spPr>
            <a:xfrm flipV="1">
              <a:off x="2843432" y="1655452"/>
              <a:ext cx="165600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0" name="Рисунок 10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5021" y="1387805"/>
              <a:ext cx="252000" cy="252000"/>
            </a:xfrm>
            <a:prstGeom prst="rect">
              <a:avLst/>
            </a:prstGeom>
          </p:spPr>
        </p:pic>
        <p:pic>
          <p:nvPicPr>
            <p:cNvPr id="111" name="Рисунок 1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5021" y="1681047"/>
              <a:ext cx="252000" cy="252000"/>
            </a:xfrm>
            <a:prstGeom prst="rect">
              <a:avLst/>
            </a:prstGeom>
          </p:spPr>
        </p:pic>
        <p:pic>
          <p:nvPicPr>
            <p:cNvPr id="112" name="Рисунок 11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7764" t="31546" r="30043" b="31713"/>
            <a:stretch/>
          </p:blipFill>
          <p:spPr>
            <a:xfrm>
              <a:off x="2587123" y="2218454"/>
              <a:ext cx="224649" cy="286251"/>
            </a:xfrm>
            <a:prstGeom prst="rect">
              <a:avLst/>
            </a:prstGeom>
          </p:spPr>
        </p:pic>
      </p:grpSp>
      <p:sp>
        <p:nvSpPr>
          <p:cNvPr id="119" name="Скругленный прямоугольник 118"/>
          <p:cNvSpPr/>
          <p:nvPr/>
        </p:nvSpPr>
        <p:spPr>
          <a:xfrm>
            <a:off x="6620805" y="1018371"/>
            <a:ext cx="539559" cy="3145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 smtClean="0">
                <a:solidFill>
                  <a:schemeClr val="tx1"/>
                </a:solidFill>
              </a:rPr>
              <a:t>0</a:t>
            </a:r>
            <a:endParaRPr lang="ru-RU" sz="1350" b="1" dirty="0">
              <a:solidFill>
                <a:schemeClr val="tx1"/>
              </a:solidFill>
            </a:endParaRPr>
          </a:p>
        </p:txBody>
      </p:sp>
      <p:grpSp>
        <p:nvGrpSpPr>
          <p:cNvPr id="5" name="Группа 119"/>
          <p:cNvGrpSpPr/>
          <p:nvPr/>
        </p:nvGrpSpPr>
        <p:grpSpPr>
          <a:xfrm>
            <a:off x="6524054" y="1011533"/>
            <a:ext cx="2448066" cy="1539160"/>
            <a:chOff x="2033563" y="1355903"/>
            <a:chExt cx="2652072" cy="2052213"/>
          </a:xfrm>
        </p:grpSpPr>
        <p:sp>
          <p:nvSpPr>
            <p:cNvPr id="121" name="Прямоугольник 120"/>
            <p:cNvSpPr/>
            <p:nvPr/>
          </p:nvSpPr>
          <p:spPr bwMode="auto">
            <a:xfrm>
              <a:off x="2833200" y="1376436"/>
              <a:ext cx="1852435" cy="2031680"/>
            </a:xfrm>
            <a:prstGeom prst="rect">
              <a:avLst/>
            </a:prstGeom>
            <a:ln w="31750">
              <a:solidFill>
                <a:srgbClr val="0070C0"/>
              </a:solidFill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68580" tIns="68580" rIns="6858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900" b="1" dirty="0">
                <a:solidFill>
                  <a:srgbClr val="0070C0"/>
                </a:solidFill>
                <a:cs typeface="Arial" charset="0"/>
              </a:endParaRP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70C0"/>
                  </a:solidFill>
                  <a:cs typeface="Arial" charset="0"/>
                </a:rPr>
                <a:t>  </a:t>
              </a: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70C0"/>
                  </a:solidFill>
                  <a:cs typeface="Arial" charset="0"/>
                </a:rPr>
                <a:t>      </a:t>
              </a:r>
              <a:endParaRPr lang="ru-RU" sz="900" b="1" dirty="0" smtClean="0">
                <a:solidFill>
                  <a:srgbClr val="0070C0"/>
                </a:solidFill>
                <a:cs typeface="Arial" charset="0"/>
              </a:endParaRP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 smtClean="0">
                  <a:solidFill>
                    <a:srgbClr val="0070C0"/>
                  </a:solidFill>
                  <a:cs typeface="Arial" charset="0"/>
                </a:rPr>
                <a:t>          отправка</a:t>
              </a: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 smtClean="0">
                  <a:solidFill>
                    <a:srgbClr val="0070C0"/>
                  </a:solidFill>
                  <a:cs typeface="Arial" charset="0"/>
                </a:rPr>
                <a:t> заявок шеф-повару</a:t>
              </a:r>
              <a:endParaRPr lang="ru-RU" sz="900" b="1" dirty="0">
                <a:solidFill>
                  <a:srgbClr val="0070C0"/>
                </a:solidFill>
                <a:cs typeface="Arial" charset="0"/>
              </a:endParaRP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1050" b="1" dirty="0">
                <a:solidFill>
                  <a:srgbClr val="0070C0"/>
                </a:solidFill>
                <a:cs typeface="Arial" charset="0"/>
              </a:endParaRPr>
            </a:p>
          </p:txBody>
        </p:sp>
        <p:cxnSp>
          <p:nvCxnSpPr>
            <p:cNvPr id="122" name="Прямая соединительная линия 121"/>
            <p:cNvCxnSpPr/>
            <p:nvPr/>
          </p:nvCxnSpPr>
          <p:spPr>
            <a:xfrm flipV="1">
              <a:off x="2843432" y="2220065"/>
              <a:ext cx="165600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65021" y="1955823"/>
              <a:ext cx="252000" cy="252000"/>
            </a:xfrm>
            <a:prstGeom prst="rect">
              <a:avLst/>
            </a:prstGeom>
          </p:spPr>
        </p:pic>
        <p:cxnSp>
          <p:nvCxnSpPr>
            <p:cNvPr id="124" name="Прямая соединительная линия 123"/>
            <p:cNvCxnSpPr/>
            <p:nvPr/>
          </p:nvCxnSpPr>
          <p:spPr>
            <a:xfrm flipV="1">
              <a:off x="2843432" y="1953835"/>
              <a:ext cx="165600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478" y="1355903"/>
              <a:ext cx="252000" cy="252000"/>
            </a:xfrm>
            <a:prstGeom prst="rect">
              <a:avLst/>
            </a:prstGeom>
          </p:spPr>
        </p:pic>
        <p:cxnSp>
          <p:nvCxnSpPr>
            <p:cNvPr id="126" name="Прямая со стрелкой 125"/>
            <p:cNvCxnSpPr/>
            <p:nvPr/>
          </p:nvCxnSpPr>
          <p:spPr>
            <a:xfrm>
              <a:off x="2033563" y="1908940"/>
              <a:ext cx="760250" cy="2330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Прямая соединительная линия 126"/>
            <p:cNvCxnSpPr/>
            <p:nvPr/>
          </p:nvCxnSpPr>
          <p:spPr>
            <a:xfrm flipV="1">
              <a:off x="2843432" y="1655452"/>
              <a:ext cx="165600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8" name="Рисунок 1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5021" y="1387805"/>
              <a:ext cx="252000" cy="252000"/>
            </a:xfrm>
            <a:prstGeom prst="rect">
              <a:avLst/>
            </a:prstGeom>
          </p:spPr>
        </p:pic>
        <p:pic>
          <p:nvPicPr>
            <p:cNvPr id="129" name="Рисунок 1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5021" y="1681047"/>
              <a:ext cx="252000" cy="252000"/>
            </a:xfrm>
            <a:prstGeom prst="rect">
              <a:avLst/>
            </a:prstGeom>
          </p:spPr>
        </p:pic>
        <p:pic>
          <p:nvPicPr>
            <p:cNvPr id="130" name="Рисунок 129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7764" t="31546" r="30043" b="31713"/>
            <a:stretch/>
          </p:blipFill>
          <p:spPr>
            <a:xfrm>
              <a:off x="2843432" y="2255121"/>
              <a:ext cx="328268" cy="286250"/>
            </a:xfrm>
            <a:prstGeom prst="rect">
              <a:avLst/>
            </a:prstGeom>
          </p:spPr>
        </p:pic>
        <p:sp>
          <p:nvSpPr>
            <p:cNvPr id="133" name="Скругленный прямоугольник 132"/>
            <p:cNvSpPr/>
            <p:nvPr/>
          </p:nvSpPr>
          <p:spPr>
            <a:xfrm>
              <a:off x="2153273" y="2048200"/>
              <a:ext cx="571483" cy="41935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50" b="1" dirty="0" smtClean="0">
                  <a:solidFill>
                    <a:schemeClr val="tx1"/>
                  </a:solidFill>
                </a:rPr>
                <a:t>0</a:t>
              </a:r>
              <a:endParaRPr lang="ru-RU" sz="1350" b="1" dirty="0">
                <a:solidFill>
                  <a:schemeClr val="tx1"/>
                </a:solidFill>
              </a:endParaRPr>
            </a:p>
          </p:txBody>
        </p:sp>
        <p:sp>
          <p:nvSpPr>
            <p:cNvPr id="135" name="Прямоугольник 134"/>
            <p:cNvSpPr/>
            <p:nvPr/>
          </p:nvSpPr>
          <p:spPr>
            <a:xfrm>
              <a:off x="2124058" y="2270039"/>
              <a:ext cx="68109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600" b="1" dirty="0"/>
                <a:t>расстояние</a:t>
              </a:r>
            </a:p>
          </p:txBody>
        </p:sp>
      </p:grpSp>
      <p:grpSp>
        <p:nvGrpSpPr>
          <p:cNvPr id="6" name="Группа 171"/>
          <p:cNvGrpSpPr/>
          <p:nvPr/>
        </p:nvGrpSpPr>
        <p:grpSpPr>
          <a:xfrm>
            <a:off x="153290" y="2996117"/>
            <a:ext cx="2613071" cy="1150706"/>
            <a:chOff x="1668605" y="1328403"/>
            <a:chExt cx="2830827" cy="1534274"/>
          </a:xfrm>
        </p:grpSpPr>
        <p:sp>
          <p:nvSpPr>
            <p:cNvPr id="177" name="Прямоугольник 176"/>
            <p:cNvSpPr/>
            <p:nvPr/>
          </p:nvSpPr>
          <p:spPr bwMode="auto">
            <a:xfrm>
              <a:off x="2833201" y="1376437"/>
              <a:ext cx="1656000" cy="1486240"/>
            </a:xfrm>
            <a:prstGeom prst="rect">
              <a:avLst/>
            </a:prstGeom>
            <a:ln w="31750">
              <a:solidFill>
                <a:srgbClr val="0070C0"/>
              </a:solidFill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68580" tIns="68580" rIns="6858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900" b="1" dirty="0">
                <a:solidFill>
                  <a:srgbClr val="0070C0"/>
                </a:solidFill>
                <a:cs typeface="Arial" charset="0"/>
              </a:endParaRP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70C0"/>
                  </a:solidFill>
                  <a:cs typeface="Arial" charset="0"/>
                </a:rPr>
                <a:t>  </a:t>
              </a: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70C0"/>
                  </a:solidFill>
                  <a:cs typeface="Arial" charset="0"/>
                </a:rPr>
                <a:t>       </a:t>
              </a: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900" b="1" dirty="0" smtClean="0">
                <a:solidFill>
                  <a:srgbClr val="0070C0"/>
                </a:solidFill>
                <a:cs typeface="Arial" charset="0"/>
              </a:endParaRP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 smtClean="0">
                  <a:solidFill>
                    <a:srgbClr val="0070C0"/>
                  </a:solidFill>
                  <a:cs typeface="Arial" charset="0"/>
                </a:rPr>
                <a:t>        закладка продуктов</a:t>
              </a: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 smtClean="0">
                  <a:solidFill>
                    <a:srgbClr val="0070C0"/>
                  </a:solidFill>
                  <a:cs typeface="Arial" charset="0"/>
                </a:rPr>
                <a:t> согласно заявкам</a:t>
              </a:r>
              <a:endParaRPr lang="ru-RU" sz="900" b="1" dirty="0">
                <a:solidFill>
                  <a:srgbClr val="0070C0"/>
                </a:solidFill>
                <a:cs typeface="Arial" charset="0"/>
              </a:endParaRPr>
            </a:p>
            <a:p>
              <a:pPr algn="just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050" b="1" dirty="0">
                  <a:solidFill>
                    <a:srgbClr val="0070C0"/>
                  </a:solidFill>
                  <a:cs typeface="Arial" charset="0"/>
                </a:rPr>
                <a:t>      </a:t>
              </a:r>
            </a:p>
          </p:txBody>
        </p:sp>
        <p:cxnSp>
          <p:nvCxnSpPr>
            <p:cNvPr id="179" name="Прямая соединительная линия 178"/>
            <p:cNvCxnSpPr/>
            <p:nvPr/>
          </p:nvCxnSpPr>
          <p:spPr>
            <a:xfrm flipV="1">
              <a:off x="2843432" y="2220065"/>
              <a:ext cx="165600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1" name="Рисунок 18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65021" y="1955823"/>
              <a:ext cx="252000" cy="252000"/>
            </a:xfrm>
            <a:prstGeom prst="rect">
              <a:avLst/>
            </a:prstGeom>
          </p:spPr>
        </p:pic>
        <p:cxnSp>
          <p:nvCxnSpPr>
            <p:cNvPr id="183" name="Прямая соединительная линия 182"/>
            <p:cNvCxnSpPr/>
            <p:nvPr/>
          </p:nvCxnSpPr>
          <p:spPr>
            <a:xfrm flipV="1">
              <a:off x="2843432" y="1953835"/>
              <a:ext cx="165600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6" name="Рисунок 18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4624" y="1328403"/>
              <a:ext cx="252000" cy="252000"/>
            </a:xfrm>
            <a:prstGeom prst="rect">
              <a:avLst/>
            </a:prstGeom>
          </p:spPr>
        </p:pic>
        <p:cxnSp>
          <p:nvCxnSpPr>
            <p:cNvPr id="187" name="Прямая со стрелкой 186"/>
            <p:cNvCxnSpPr/>
            <p:nvPr/>
          </p:nvCxnSpPr>
          <p:spPr>
            <a:xfrm>
              <a:off x="1668605" y="1927273"/>
              <a:ext cx="1164596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Прямая соединительная линия 187"/>
            <p:cNvCxnSpPr/>
            <p:nvPr/>
          </p:nvCxnSpPr>
          <p:spPr>
            <a:xfrm flipV="1">
              <a:off x="2843432" y="1655452"/>
              <a:ext cx="165600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1" name="Рисунок 19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5021" y="1387805"/>
              <a:ext cx="252000" cy="252000"/>
            </a:xfrm>
            <a:prstGeom prst="rect">
              <a:avLst/>
            </a:prstGeom>
          </p:spPr>
        </p:pic>
        <p:pic>
          <p:nvPicPr>
            <p:cNvPr id="192" name="Рисунок 19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5021" y="1681047"/>
              <a:ext cx="252000" cy="252000"/>
            </a:xfrm>
            <a:prstGeom prst="rect">
              <a:avLst/>
            </a:prstGeom>
          </p:spPr>
        </p:pic>
        <p:pic>
          <p:nvPicPr>
            <p:cNvPr id="193" name="Рисунок 192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7764" t="31546" r="30043" b="31713"/>
            <a:stretch/>
          </p:blipFill>
          <p:spPr>
            <a:xfrm>
              <a:off x="2843432" y="2255121"/>
              <a:ext cx="328268" cy="286250"/>
            </a:xfrm>
            <a:prstGeom prst="rect">
              <a:avLst/>
            </a:prstGeom>
          </p:spPr>
        </p:pic>
        <p:sp>
          <p:nvSpPr>
            <p:cNvPr id="200" name="Скругленный прямоугольник 199"/>
            <p:cNvSpPr/>
            <p:nvPr/>
          </p:nvSpPr>
          <p:spPr>
            <a:xfrm>
              <a:off x="1735666" y="2048200"/>
              <a:ext cx="735131" cy="4193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50" b="1" dirty="0" smtClean="0">
                  <a:solidFill>
                    <a:schemeClr val="tx1"/>
                  </a:solidFill>
                </a:rPr>
                <a:t>0</a:t>
              </a:r>
              <a:endParaRPr lang="ru-RU" sz="1350" b="1" dirty="0">
                <a:solidFill>
                  <a:schemeClr val="tx1"/>
                </a:solidFill>
              </a:endParaRPr>
            </a:p>
          </p:txBody>
        </p:sp>
        <p:sp>
          <p:nvSpPr>
            <p:cNvPr id="202" name="Прямоугольник 201"/>
            <p:cNvSpPr/>
            <p:nvPr/>
          </p:nvSpPr>
          <p:spPr>
            <a:xfrm>
              <a:off x="1796341" y="2306705"/>
              <a:ext cx="68109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600" b="1" dirty="0"/>
                <a:t>расстояние</a:t>
              </a:r>
            </a:p>
          </p:txBody>
        </p:sp>
      </p:grpSp>
      <p:cxnSp>
        <p:nvCxnSpPr>
          <p:cNvPr id="161" name="Прямая соединительная линия 160"/>
          <p:cNvCxnSpPr/>
          <p:nvPr/>
        </p:nvCxnSpPr>
        <p:spPr>
          <a:xfrm flipV="1">
            <a:off x="2357449" y="1733279"/>
            <a:ext cx="152861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Прямоугольник 119"/>
          <p:cNvSpPr/>
          <p:nvPr/>
        </p:nvSpPr>
        <p:spPr>
          <a:xfrm>
            <a:off x="2016812" y="0"/>
            <a:ext cx="45352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5"/>
                </a:solidFill>
              </a:rPr>
              <a:t>Карта целевого состояния процесса</a:t>
            </a:r>
            <a:endParaRPr lang="ru-RU" sz="1600" b="1" dirty="0">
              <a:solidFill>
                <a:schemeClr val="accent5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2543818" y="1285659"/>
            <a:ext cx="13628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 </a:t>
            </a:r>
            <a:r>
              <a:rPr lang="ru-RU" sz="800" dirty="0" err="1" smtClean="0"/>
              <a:t>кл.рук-ли</a:t>
            </a:r>
            <a:r>
              <a:rPr lang="ru-RU" sz="800" dirty="0" smtClean="0"/>
              <a:t> в любой точке</a:t>
            </a:r>
            <a:endParaRPr lang="ru-RU" sz="800" dirty="0"/>
          </a:p>
        </p:txBody>
      </p:sp>
      <p:sp>
        <p:nvSpPr>
          <p:cNvPr id="163" name="TextBox 162"/>
          <p:cNvSpPr txBox="1"/>
          <p:nvPr/>
        </p:nvSpPr>
        <p:spPr>
          <a:xfrm>
            <a:off x="2729450" y="996902"/>
            <a:ext cx="5918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1-8 мин</a:t>
            </a:r>
            <a:endParaRPr lang="ru-RU" sz="900" dirty="0"/>
          </a:p>
        </p:txBody>
      </p:sp>
      <p:sp>
        <p:nvSpPr>
          <p:cNvPr id="166" name="TextBox 165"/>
          <p:cNvSpPr txBox="1"/>
          <p:nvPr/>
        </p:nvSpPr>
        <p:spPr>
          <a:xfrm>
            <a:off x="7865215" y="2220685"/>
            <a:ext cx="900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137" name="TextBox 136"/>
          <p:cNvSpPr txBox="1"/>
          <p:nvPr/>
        </p:nvSpPr>
        <p:spPr>
          <a:xfrm>
            <a:off x="4915759" y="1464415"/>
            <a:ext cx="16658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Ответственный по питанию</a:t>
            </a:r>
            <a:endParaRPr lang="ru-RU" sz="900" dirty="0"/>
          </a:p>
        </p:txBody>
      </p:sp>
      <p:sp>
        <p:nvSpPr>
          <p:cNvPr id="167" name="TextBox 166"/>
          <p:cNvSpPr txBox="1"/>
          <p:nvPr/>
        </p:nvSpPr>
        <p:spPr>
          <a:xfrm>
            <a:off x="5259519" y="1196282"/>
            <a:ext cx="11031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err="1" smtClean="0"/>
              <a:t>Каб.соц.педагога</a:t>
            </a:r>
            <a:endParaRPr lang="ru-RU" sz="900" dirty="0"/>
          </a:p>
        </p:txBody>
      </p:sp>
      <p:sp>
        <p:nvSpPr>
          <p:cNvPr id="169" name="TextBox 168"/>
          <p:cNvSpPr txBox="1"/>
          <p:nvPr/>
        </p:nvSpPr>
        <p:spPr>
          <a:xfrm>
            <a:off x="5314521" y="1003778"/>
            <a:ext cx="7056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5-10 мин</a:t>
            </a:r>
            <a:endParaRPr lang="ru-RU" sz="1000" dirty="0"/>
          </a:p>
        </p:txBody>
      </p:sp>
      <p:sp>
        <p:nvSpPr>
          <p:cNvPr id="170" name="TextBox 169"/>
          <p:cNvSpPr txBox="1"/>
          <p:nvPr/>
        </p:nvSpPr>
        <p:spPr>
          <a:xfrm>
            <a:off x="7368156" y="1431185"/>
            <a:ext cx="16658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Ответственный по питанию</a:t>
            </a:r>
            <a:endParaRPr lang="ru-RU" sz="900" dirty="0"/>
          </a:p>
        </p:txBody>
      </p:sp>
      <p:sp>
        <p:nvSpPr>
          <p:cNvPr id="172" name="TextBox 171"/>
          <p:cNvSpPr txBox="1"/>
          <p:nvPr/>
        </p:nvSpPr>
        <p:spPr>
          <a:xfrm>
            <a:off x="7412599" y="1238679"/>
            <a:ext cx="11031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err="1" smtClean="0"/>
              <a:t>Каб.соц.педагога</a:t>
            </a:r>
            <a:endParaRPr lang="ru-RU" sz="900" dirty="0"/>
          </a:p>
        </p:txBody>
      </p:sp>
      <p:sp>
        <p:nvSpPr>
          <p:cNvPr id="173" name="TextBox 172"/>
          <p:cNvSpPr txBox="1"/>
          <p:nvPr/>
        </p:nvSpPr>
        <p:spPr>
          <a:xfrm>
            <a:off x="7584480" y="991174"/>
            <a:ext cx="6351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1-2 мин</a:t>
            </a:r>
            <a:endParaRPr lang="ru-RU" sz="1000" dirty="0"/>
          </a:p>
        </p:txBody>
      </p:sp>
      <p:sp>
        <p:nvSpPr>
          <p:cNvPr id="194" name="TextBox 193"/>
          <p:cNvSpPr txBox="1"/>
          <p:nvPr/>
        </p:nvSpPr>
        <p:spPr>
          <a:xfrm>
            <a:off x="2813098" y="2428087"/>
            <a:ext cx="900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221" name="Скругленный прямоугольник 220"/>
          <p:cNvSpPr/>
          <p:nvPr/>
        </p:nvSpPr>
        <p:spPr>
          <a:xfrm>
            <a:off x="3973858" y="1040143"/>
            <a:ext cx="529389" cy="3145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 smtClean="0">
                <a:solidFill>
                  <a:schemeClr val="tx1"/>
                </a:solidFill>
              </a:rPr>
              <a:t>0</a:t>
            </a:r>
            <a:endParaRPr lang="ru-RU" sz="1350" b="1" dirty="0">
              <a:solidFill>
                <a:schemeClr val="tx1"/>
              </a:solidFill>
            </a:endParaRPr>
          </a:p>
        </p:txBody>
      </p:sp>
      <p:sp>
        <p:nvSpPr>
          <p:cNvPr id="222" name="Скругленный прямоугольник 221"/>
          <p:cNvSpPr/>
          <p:nvPr/>
        </p:nvSpPr>
        <p:spPr>
          <a:xfrm>
            <a:off x="3953906" y="1662532"/>
            <a:ext cx="597468" cy="3587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 smtClean="0">
                <a:solidFill>
                  <a:schemeClr val="tx1"/>
                </a:solidFill>
              </a:rPr>
              <a:t>0</a:t>
            </a:r>
            <a:endParaRPr lang="ru-RU" sz="1350" b="1" dirty="0">
              <a:solidFill>
                <a:schemeClr val="tx1"/>
              </a:solidFill>
            </a:endParaRPr>
          </a:p>
        </p:txBody>
      </p:sp>
      <p:pic>
        <p:nvPicPr>
          <p:cNvPr id="243" name="Рисунок 2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291" y="1019555"/>
            <a:ext cx="232615" cy="189000"/>
          </a:xfrm>
          <a:prstGeom prst="rect">
            <a:avLst/>
          </a:prstGeom>
        </p:spPr>
      </p:pic>
      <p:sp>
        <p:nvSpPr>
          <p:cNvPr id="244" name="Прямоугольник 243"/>
          <p:cNvSpPr/>
          <p:nvPr/>
        </p:nvSpPr>
        <p:spPr>
          <a:xfrm>
            <a:off x="3906785" y="1863284"/>
            <a:ext cx="6286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" b="1" dirty="0"/>
              <a:t>расстояние</a:t>
            </a:r>
          </a:p>
        </p:txBody>
      </p:sp>
      <p:pic>
        <p:nvPicPr>
          <p:cNvPr id="246" name="Рисунок 245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764" t="31546" r="30043" b="31713"/>
          <a:stretch/>
        </p:blipFill>
        <p:spPr>
          <a:xfrm>
            <a:off x="4517464" y="1631610"/>
            <a:ext cx="303017" cy="214688"/>
          </a:xfrm>
          <a:prstGeom prst="rect">
            <a:avLst/>
          </a:prstGeom>
        </p:spPr>
      </p:pic>
      <p:sp>
        <p:nvSpPr>
          <p:cNvPr id="106" name="Прямоугольник 105"/>
          <p:cNvSpPr/>
          <p:nvPr/>
        </p:nvSpPr>
        <p:spPr bwMode="auto">
          <a:xfrm>
            <a:off x="4605166" y="2256433"/>
            <a:ext cx="1891887" cy="1009281"/>
          </a:xfrm>
          <a:prstGeom prst="rect">
            <a:avLst/>
          </a:prstGeom>
          <a:ln w="31750">
            <a:solidFill>
              <a:srgbClr val="FF0000"/>
            </a:solidFill>
            <a:headEnd type="none" w="lg" len="lg"/>
            <a:tailEnd type="none"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68580" tIns="68580" rIns="68580" bIns="68580" numCol="1" rtlCol="0" anchor="ctr" anchorCtr="0" compatLnSpc="1">
            <a:prstTxWarp prst="textNoShape">
              <a:avLst/>
            </a:prstTxWarp>
          </a:bodyPr>
          <a:lstStyle/>
          <a:p>
            <a:pPr algn="just"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900" b="1" dirty="0">
              <a:solidFill>
                <a:srgbClr val="0070C0"/>
              </a:solidFill>
              <a:cs typeface="Arial" charset="0"/>
            </a:endParaRPr>
          </a:p>
          <a:p>
            <a:pPr algn="just"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900" b="1" dirty="0">
                <a:solidFill>
                  <a:srgbClr val="0070C0"/>
                </a:solidFill>
                <a:cs typeface="Arial" charset="0"/>
              </a:rPr>
              <a:t>  </a:t>
            </a:r>
          </a:p>
          <a:p>
            <a:pPr algn="just"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900" b="1" dirty="0">
                <a:solidFill>
                  <a:srgbClr val="0070C0"/>
                </a:solidFill>
                <a:cs typeface="Arial" charset="0"/>
              </a:rPr>
              <a:t>       </a:t>
            </a:r>
          </a:p>
          <a:p>
            <a:pPr algn="just"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900" b="1" dirty="0">
              <a:solidFill>
                <a:srgbClr val="0070C0"/>
              </a:solidFill>
              <a:cs typeface="Arial" charset="0"/>
            </a:endParaRPr>
          </a:p>
          <a:p>
            <a:pPr algn="just"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900" b="1" dirty="0">
                <a:solidFill>
                  <a:srgbClr val="0070C0"/>
                </a:solidFill>
                <a:cs typeface="Arial" charset="0"/>
              </a:rPr>
              <a:t>      </a:t>
            </a:r>
            <a:r>
              <a:rPr lang="ru-RU" sz="1050" b="1" dirty="0">
                <a:solidFill>
                  <a:srgbClr val="0070C0"/>
                </a:solidFill>
                <a:cs typeface="Arial" charset="0"/>
              </a:rPr>
              <a:t>      </a:t>
            </a:r>
          </a:p>
        </p:txBody>
      </p:sp>
      <p:sp>
        <p:nvSpPr>
          <p:cNvPr id="108" name="Пятно 1 107"/>
          <p:cNvSpPr/>
          <p:nvPr/>
        </p:nvSpPr>
        <p:spPr>
          <a:xfrm>
            <a:off x="4545644" y="2287718"/>
            <a:ext cx="245868" cy="173762"/>
          </a:xfrm>
          <a:prstGeom prst="irregularSeal1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 smtClean="0">
                <a:solidFill>
                  <a:schemeClr val="tx1"/>
                </a:solidFill>
              </a:rPr>
              <a:t>1</a:t>
            </a:r>
            <a:endParaRPr lang="ru-RU" sz="1350" dirty="0">
              <a:solidFill>
                <a:schemeClr val="tx1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743881" y="2275686"/>
            <a:ext cx="1773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Не все классные руководители своевременно заполняют таблицу .</a:t>
            </a:r>
          </a:p>
          <a:p>
            <a:r>
              <a:rPr lang="ru-RU" sz="900" dirty="0" smtClean="0"/>
              <a:t>Классные руководители допускают ошибки при работе в таблице </a:t>
            </a:r>
            <a:r>
              <a:rPr lang="en-US" sz="900" b="1" dirty="0" smtClean="0">
                <a:solidFill>
                  <a:srgbClr val="0070C0"/>
                </a:solidFill>
                <a:cs typeface="Arial" charset="0"/>
              </a:rPr>
              <a:t>excel</a:t>
            </a:r>
            <a:r>
              <a:rPr lang="ru-RU" sz="900" dirty="0" smtClean="0"/>
              <a:t> </a:t>
            </a:r>
            <a:endParaRPr lang="ru-RU" sz="900" dirty="0"/>
          </a:p>
        </p:txBody>
      </p:sp>
      <p:sp>
        <p:nvSpPr>
          <p:cNvPr id="114" name="Пятно 1 113"/>
          <p:cNvSpPr/>
          <p:nvPr/>
        </p:nvSpPr>
        <p:spPr>
          <a:xfrm>
            <a:off x="4567415" y="2742626"/>
            <a:ext cx="245868" cy="173762"/>
          </a:xfrm>
          <a:prstGeom prst="irregularSeal1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 smtClean="0">
                <a:solidFill>
                  <a:schemeClr val="tx1"/>
                </a:solidFill>
              </a:rPr>
              <a:t>2</a:t>
            </a:r>
            <a:endParaRPr lang="ru-RU" sz="1350" dirty="0">
              <a:solidFill>
                <a:schemeClr val="tx1"/>
              </a:solidFill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1575368" y="3014315"/>
            <a:ext cx="6559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 smtClean="0"/>
              <a:t>5-10 мин</a:t>
            </a:r>
            <a:endParaRPr lang="ru-RU" sz="900" dirty="0"/>
          </a:p>
        </p:txBody>
      </p:sp>
      <p:sp>
        <p:nvSpPr>
          <p:cNvPr id="117" name="TextBox 116"/>
          <p:cNvSpPr txBox="1"/>
          <p:nvPr/>
        </p:nvSpPr>
        <p:spPr>
          <a:xfrm>
            <a:off x="1370702" y="3436447"/>
            <a:ext cx="8034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Шеф-повар</a:t>
            </a:r>
            <a:endParaRPr lang="ru-RU" sz="900" dirty="0"/>
          </a:p>
        </p:txBody>
      </p:sp>
      <p:sp>
        <p:nvSpPr>
          <p:cNvPr id="118" name="TextBox 117"/>
          <p:cNvSpPr txBox="1"/>
          <p:nvPr/>
        </p:nvSpPr>
        <p:spPr>
          <a:xfrm>
            <a:off x="1365872" y="3194669"/>
            <a:ext cx="13292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Кабинет шеф-повара</a:t>
            </a:r>
            <a:endParaRPr lang="ru-RU" sz="900" dirty="0"/>
          </a:p>
        </p:txBody>
      </p:sp>
      <p:cxnSp>
        <p:nvCxnSpPr>
          <p:cNvPr id="131" name="Прямая со стрелкой 130"/>
          <p:cNvCxnSpPr/>
          <p:nvPr/>
        </p:nvCxnSpPr>
        <p:spPr>
          <a:xfrm>
            <a:off x="2738610" y="3682035"/>
            <a:ext cx="436704" cy="1120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Скругленный прямоугольник 131"/>
          <p:cNvSpPr/>
          <p:nvPr/>
        </p:nvSpPr>
        <p:spPr>
          <a:xfrm>
            <a:off x="173024" y="3013322"/>
            <a:ext cx="638248" cy="3145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 smtClean="0">
                <a:solidFill>
                  <a:schemeClr val="tx1"/>
                </a:solidFill>
              </a:rPr>
              <a:t>0</a:t>
            </a:r>
            <a:endParaRPr lang="ru-RU" sz="1350" b="1" dirty="0">
              <a:solidFill>
                <a:schemeClr val="tx1"/>
              </a:solidFill>
            </a:endParaRPr>
          </a:p>
        </p:txBody>
      </p:sp>
      <p:pic>
        <p:nvPicPr>
          <p:cNvPr id="134" name="Рисунок 1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86" y="3000755"/>
            <a:ext cx="232615" cy="189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948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16" grpId="0" animBg="1"/>
      <p:bldP spid="19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6881" y="0"/>
            <a:ext cx="7562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Дорожная карта</a:t>
            </a:r>
            <a:br>
              <a:rPr lang="ru-RU" sz="1200" dirty="0" smtClean="0"/>
            </a:br>
            <a:r>
              <a:rPr lang="ru-RU" sz="1200" dirty="0" smtClean="0"/>
              <a:t>по реализации проекта</a:t>
            </a:r>
            <a:r>
              <a:rPr lang="ru-RU" sz="1200" b="1" dirty="0" smtClean="0"/>
              <a:t> «Оптимизация процесса сбора отчетности </a:t>
            </a:r>
          </a:p>
          <a:p>
            <a:pPr algn="ctr"/>
            <a:r>
              <a:rPr lang="ru-RU" sz="1200" b="1" dirty="0" smtClean="0"/>
              <a:t>по организации питания обучающихся»</a:t>
            </a:r>
            <a:endParaRPr lang="ru-RU" sz="1200" dirty="0" smtClean="0"/>
          </a:p>
          <a:p>
            <a:r>
              <a:rPr lang="ru-RU" b="1" dirty="0" smtClean="0"/>
              <a:t>  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C:\Users\Оксана\Desktop\план 001.jpg"/>
          <p:cNvPicPr/>
          <p:nvPr/>
        </p:nvPicPr>
        <p:blipFill>
          <a:blip r:embed="rId2" cstate="print"/>
          <a:srcRect l="5131" t="16200" r="74826" b="63054"/>
          <a:stretch>
            <a:fillRect/>
          </a:stretch>
        </p:blipFill>
        <p:spPr bwMode="auto">
          <a:xfrm rot="5400000">
            <a:off x="7878360" y="-191900"/>
            <a:ext cx="784986" cy="1168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30630" y="632169"/>
          <a:ext cx="9013370" cy="4516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382"/>
                <a:gridCol w="2048806"/>
                <a:gridCol w="3300090"/>
                <a:gridCol w="1144399"/>
                <a:gridCol w="533125"/>
                <a:gridCol w="1677568"/>
              </a:tblGrid>
              <a:tr h="210531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№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проблема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Мероприятия по решению проблем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ответственные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срок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Ожидаемый результат</a:t>
                      </a:r>
                      <a:endParaRPr lang="ru-RU" sz="800" dirty="0"/>
                    </a:p>
                  </a:txBody>
                  <a:tcPr/>
                </a:tc>
              </a:tr>
              <a:tr h="745061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1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Отсутствие единой формы (таблицы) с указанием всех льготных категорий</a:t>
                      </a:r>
                    </a:p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1. Совещание с ответственным за сбор заявок по питанию и шеф-поваром лицея.</a:t>
                      </a:r>
                    </a:p>
                    <a:p>
                      <a:r>
                        <a:rPr lang="ru-RU" sz="800" dirty="0" smtClean="0"/>
                        <a:t>2.Разработка, согласование, утверждение единой формы заявки</a:t>
                      </a:r>
                      <a:r>
                        <a:rPr lang="ru-RU" sz="800" baseline="0" dirty="0" smtClean="0"/>
                        <a:t> с указанием всех льготных категорий в таблице </a:t>
                      </a:r>
                      <a:r>
                        <a:rPr lang="en-US" sz="800" b="0" dirty="0" smtClean="0">
                          <a:solidFill>
                            <a:schemeClr val="tx1"/>
                          </a:solidFill>
                          <a:cs typeface="Arial" charset="0"/>
                        </a:rPr>
                        <a:t>excel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cs typeface="Arial" charset="0"/>
                        </a:rPr>
                        <a:t> на платформе ФГИС «Моя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cs typeface="Arial" charset="0"/>
                        </a:rPr>
                        <a:t> школа»</a:t>
                      </a:r>
                      <a:endParaRPr lang="ru-RU" sz="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Филатов Г.И. зам.директора по ВР, курирующий питание в лицее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До 01.12.2024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Единая форма заявки с учетом всех льготных категорий, понятная для каждого классного руководителя</a:t>
                      </a:r>
                      <a:endParaRPr lang="ru-RU" sz="800" dirty="0"/>
                    </a:p>
                  </a:txBody>
                  <a:tcPr/>
                </a:tc>
              </a:tr>
              <a:tr h="812049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 Временные потери</a:t>
                      </a:r>
                      <a:r>
                        <a:rPr lang="ru-RU" sz="800" baseline="0" dirty="0" smtClean="0"/>
                        <a:t> </a:t>
                      </a:r>
                      <a:r>
                        <a:rPr lang="ru-RU" sz="800" dirty="0" smtClean="0"/>
                        <a:t>при сборе и обработке</a:t>
                      </a:r>
                      <a:r>
                        <a:rPr lang="ru-RU" sz="800" baseline="0" dirty="0" smtClean="0"/>
                        <a:t> </a:t>
                      </a:r>
                      <a:r>
                        <a:rPr lang="ru-RU" sz="800" dirty="0" smtClean="0"/>
                        <a:t>информации</a:t>
                      </a:r>
                    </a:p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1.Разработка, ознакомление, утверждение четкого алгоритма (регламента) подачи заявок на питание.</a:t>
                      </a:r>
                    </a:p>
                    <a:p>
                      <a:r>
                        <a:rPr lang="ru-RU" sz="800" dirty="0" smtClean="0"/>
                        <a:t>2.Организация совещания</a:t>
                      </a:r>
                      <a:r>
                        <a:rPr lang="ru-RU" sz="800" baseline="0" dirty="0" smtClean="0"/>
                        <a:t> с классными руководителями для ознакомления с алгоритмом подачи заявок и  ее формой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cs typeface="Arial" charset="0"/>
                        </a:rPr>
                        <a:t> на платформе ФГИС «Моя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cs typeface="Arial" charset="0"/>
                        </a:rPr>
                        <a:t> школа»</a:t>
                      </a:r>
                      <a:endParaRPr lang="ru-RU" sz="800" dirty="0" smtClean="0"/>
                    </a:p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err="1" smtClean="0"/>
                        <a:t>Шмыгалева</a:t>
                      </a:r>
                      <a:r>
                        <a:rPr lang="ru-RU" sz="800" dirty="0" smtClean="0"/>
                        <a:t> Г.А., социальный</a:t>
                      </a:r>
                      <a:r>
                        <a:rPr lang="ru-RU" sz="800" baseline="0" dirty="0" smtClean="0"/>
                        <a:t> </a:t>
                      </a:r>
                      <a:r>
                        <a:rPr lang="ru-RU" sz="800" dirty="0" smtClean="0"/>
                        <a:t>педагог, ответственная  по питанию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До</a:t>
                      </a:r>
                      <a:r>
                        <a:rPr lang="ru-RU" sz="800" baseline="0" dirty="0" smtClean="0"/>
                        <a:t> 03.12.2024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Разработан</a:t>
                      </a:r>
                      <a:r>
                        <a:rPr lang="ru-RU" sz="800" baseline="0" dirty="0" smtClean="0"/>
                        <a:t> алгоритм (регламент) подачи заявок</a:t>
                      </a:r>
                      <a:endParaRPr lang="ru-RU" sz="800" dirty="0"/>
                    </a:p>
                  </a:txBody>
                  <a:tcPr/>
                </a:tc>
              </a:tr>
              <a:tr h="571442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3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Значительный объем</a:t>
                      </a:r>
                      <a:r>
                        <a:rPr lang="ru-RU" sz="800" baseline="0" dirty="0" smtClean="0"/>
                        <a:t> </a:t>
                      </a:r>
                      <a:r>
                        <a:rPr lang="ru-RU" sz="800" dirty="0" smtClean="0"/>
                        <a:t>информации </a:t>
                      </a:r>
                    </a:p>
                    <a:p>
                      <a:r>
                        <a:rPr lang="ru-RU" sz="800" dirty="0" smtClean="0"/>
                        <a:t>обрабатывается вручную</a:t>
                      </a:r>
                    </a:p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1.Создание таблицы в формате </a:t>
                      </a:r>
                      <a:r>
                        <a:rPr lang="en-US" sz="800" b="0" dirty="0" smtClean="0">
                          <a:solidFill>
                            <a:schemeClr val="tx1"/>
                          </a:solidFill>
                          <a:cs typeface="Arial" charset="0"/>
                        </a:rPr>
                        <a:t>excel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cs typeface="Arial" charset="0"/>
                        </a:rPr>
                        <a:t> на платформе ФГИС «Моя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cs typeface="Arial" charset="0"/>
                        </a:rPr>
                        <a:t> школа»</a:t>
                      </a:r>
                      <a:r>
                        <a:rPr lang="ru-RU" sz="800" dirty="0" smtClean="0"/>
                        <a:t> , где размещена </a:t>
                      </a:r>
                      <a:r>
                        <a:rPr lang="ru-RU" sz="800" baseline="0" dirty="0" smtClean="0"/>
                        <a:t> разработанная е</a:t>
                      </a:r>
                      <a:r>
                        <a:rPr lang="ru-RU" sz="800" dirty="0" smtClean="0"/>
                        <a:t>диная форма заявки с учетом всех льготных категорий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Толстых О.В., учитель информатики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До 05.12.</a:t>
                      </a:r>
                    </a:p>
                    <a:p>
                      <a:r>
                        <a:rPr lang="ru-RU" sz="800" dirty="0" smtClean="0"/>
                        <a:t>2024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Заявка в электронном виде, доступная всем классным руководителям (таблица</a:t>
                      </a:r>
                      <a:r>
                        <a:rPr lang="ru-RU" sz="800" baseline="0" dirty="0" smtClean="0"/>
                        <a:t> </a:t>
                      </a:r>
                      <a:r>
                        <a:rPr lang="ru-RU" sz="800" dirty="0" smtClean="0"/>
                        <a:t>в формате </a:t>
                      </a:r>
                      <a:r>
                        <a:rPr lang="en-US" sz="800" b="0" dirty="0" smtClean="0">
                          <a:solidFill>
                            <a:schemeClr val="tx1"/>
                          </a:solidFill>
                          <a:cs typeface="Arial" charset="0"/>
                        </a:rPr>
                        <a:t>excel</a:t>
                      </a:r>
                      <a:r>
                        <a:rPr lang="ru-RU" sz="800" dirty="0" smtClean="0"/>
                        <a:t>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cs typeface="Arial" charset="0"/>
                        </a:rPr>
                        <a:t> на платформе ФГИС «Моя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cs typeface="Arial" charset="0"/>
                        </a:rPr>
                        <a:t> школа»</a:t>
                      </a:r>
                      <a:r>
                        <a:rPr lang="ru-RU" sz="800" dirty="0" smtClean="0"/>
                        <a:t>)</a:t>
                      </a:r>
                      <a:endParaRPr lang="ru-RU" sz="800" dirty="0"/>
                    </a:p>
                  </a:txBody>
                  <a:tcPr/>
                </a:tc>
              </a:tr>
              <a:tr h="644541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4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Вероятность ошибок, связанных</a:t>
                      </a:r>
                      <a:r>
                        <a:rPr lang="ru-RU" sz="800" baseline="0" dirty="0" smtClean="0"/>
                        <a:t> </a:t>
                      </a:r>
                      <a:r>
                        <a:rPr lang="ru-RU" sz="800" dirty="0" smtClean="0"/>
                        <a:t>с</a:t>
                      </a:r>
                      <a:r>
                        <a:rPr lang="ru-RU" sz="800" baseline="0" dirty="0" smtClean="0"/>
                        <a:t> </a:t>
                      </a:r>
                      <a:r>
                        <a:rPr lang="ru-RU" sz="800" dirty="0" smtClean="0"/>
                        <a:t>обработкой  большого  количества данных</a:t>
                      </a:r>
                    </a:p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1.Создание электронной  базы данных по льготным категориям детей (СВО, ОВЗ, инвалиды, многодетные)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Филатов Г.И. зам.директора по ВР, курирующий питание в лицее</a:t>
                      </a:r>
                    </a:p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До 06.12.2024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Электронная  база данных по льготным категориям детей по лицею и  по классам </a:t>
                      </a:r>
                      <a:endParaRPr lang="ru-RU" sz="800" dirty="0"/>
                    </a:p>
                  </a:txBody>
                  <a:tcPr/>
                </a:tc>
              </a:tr>
              <a:tr h="571442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5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Заявки на бумажном носители</a:t>
                      </a:r>
                    </a:p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1.Мастер-класс для классных руководителей по работе с </a:t>
                      </a:r>
                      <a:r>
                        <a:rPr lang="ru-RU" sz="800" baseline="0" dirty="0" smtClean="0"/>
                        <a:t>таблицей  </a:t>
                      </a:r>
                      <a:r>
                        <a:rPr lang="en-US" sz="800" b="0" dirty="0" smtClean="0">
                          <a:solidFill>
                            <a:schemeClr val="tx1"/>
                          </a:solidFill>
                          <a:cs typeface="Arial" charset="0"/>
                        </a:rPr>
                        <a:t>excel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cs typeface="Arial" charset="0"/>
                        </a:rPr>
                        <a:t> и заполнение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cs typeface="Arial" charset="0"/>
                        </a:rPr>
                        <a:t> ее на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cs typeface="Arial" charset="0"/>
                        </a:rPr>
                        <a:t>платформе ФГИС «Моя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cs typeface="Arial" charset="0"/>
                        </a:rPr>
                        <a:t> школа»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Толстых О.В., учитель информатики</a:t>
                      </a:r>
                    </a:p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07.12.2024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Научить</a:t>
                      </a:r>
                      <a:r>
                        <a:rPr lang="ru-RU" sz="800" baseline="0" dirty="0" smtClean="0"/>
                        <a:t> классных руководителей без ошибок и быстро работать с </a:t>
                      </a:r>
                      <a:r>
                        <a:rPr lang="ru-RU" sz="800" dirty="0" smtClean="0"/>
                        <a:t>таблицей</a:t>
                      </a:r>
                      <a:r>
                        <a:rPr lang="ru-RU" sz="800" baseline="0" dirty="0" smtClean="0"/>
                        <a:t> </a:t>
                      </a:r>
                      <a:r>
                        <a:rPr lang="ru-RU" sz="800" dirty="0" smtClean="0"/>
                        <a:t>в формате </a:t>
                      </a:r>
                      <a:r>
                        <a:rPr lang="en-US" sz="800" b="0" dirty="0" smtClean="0">
                          <a:solidFill>
                            <a:schemeClr val="tx1"/>
                          </a:solidFill>
                          <a:cs typeface="Arial" charset="0"/>
                        </a:rPr>
                        <a:t>excel</a:t>
                      </a:r>
                      <a:r>
                        <a:rPr lang="ru-RU" sz="800" dirty="0" smtClean="0"/>
                        <a:t>  ФГИС «Моя школа»</a:t>
                      </a:r>
                      <a:endParaRPr lang="ru-RU" sz="800" dirty="0"/>
                    </a:p>
                  </a:txBody>
                  <a:tcPr/>
                </a:tc>
              </a:tr>
              <a:tr h="631593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6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Долгое время ожидания</a:t>
                      </a: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в столовой</a:t>
                      </a: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заявок</a:t>
                      </a:r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1.Внедрение</a:t>
                      </a:r>
                      <a:r>
                        <a:rPr lang="ru-RU" sz="800" baseline="0" dirty="0" smtClean="0"/>
                        <a:t> улучшений, анализ и оценка достижения целевых показателей. Анкетирование  удовлетворенности участников образовательного процесса оптимизацией процесса сбора отчетности по организации питания обучающихся в лицее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Бондарева</a:t>
                      </a:r>
                      <a:r>
                        <a:rPr lang="ru-RU" sz="800" baseline="0" dirty="0" smtClean="0"/>
                        <a:t> </a:t>
                      </a:r>
                      <a:r>
                        <a:rPr lang="ru-RU" sz="800" dirty="0" smtClean="0"/>
                        <a:t>О.Е., зам.директора по УВР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До 16.12.2024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Анкетирование</a:t>
                      </a:r>
                    </a:p>
                    <a:p>
                      <a:r>
                        <a:rPr lang="ru-RU" sz="800" dirty="0" smtClean="0"/>
                        <a:t>Отчет о реализации проекта</a:t>
                      </a:r>
                      <a:endParaRPr lang="ru-RU" sz="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9A1CE-2F79-405D-BDDB-62930D1C1F9A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9380" y="332884"/>
          <a:ext cx="7471021" cy="4912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549104"/>
                <a:gridCol w="1321953"/>
                <a:gridCol w="434853"/>
                <a:gridCol w="277134"/>
                <a:gridCol w="275007"/>
                <a:gridCol w="254382"/>
                <a:gridCol w="229978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730"/>
                <a:gridCol w="284104"/>
                <a:gridCol w="284104"/>
                <a:gridCol w="284104"/>
                <a:gridCol w="284104"/>
                <a:gridCol w="284104"/>
              </a:tblGrid>
              <a:tr h="234202"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500" dirty="0" smtClean="0"/>
                        <a:t>ноябрь</a:t>
                      </a:r>
                      <a:endParaRPr lang="ru-RU" sz="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 gridSpan="17">
                  <a:txBody>
                    <a:bodyPr/>
                    <a:lstStyle/>
                    <a:p>
                      <a:r>
                        <a:rPr lang="ru-RU" sz="500" dirty="0" smtClean="0"/>
                        <a:t>декабрь</a:t>
                      </a:r>
                      <a:endParaRPr lang="ru-RU" sz="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</a:tr>
              <a:tr h="243482">
                <a:tc>
                  <a:txBody>
                    <a:bodyPr/>
                    <a:lstStyle/>
                    <a:p>
                      <a:r>
                        <a:rPr lang="ru-RU" sz="500" dirty="0" smtClean="0"/>
                        <a:t>№</a:t>
                      </a:r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00" dirty="0" smtClean="0"/>
                        <a:t>проблема</a:t>
                      </a:r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00" dirty="0" smtClean="0"/>
                        <a:t>Мероприятия по решению проблем</a:t>
                      </a:r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00" dirty="0" smtClean="0"/>
                        <a:t>ответственные</a:t>
                      </a:r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00" dirty="0" smtClean="0"/>
                        <a:t>срок</a:t>
                      </a:r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00" dirty="0" smtClean="0"/>
                        <a:t>28</a:t>
                      </a:r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00" dirty="0" smtClean="0"/>
                        <a:t>29</a:t>
                      </a:r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00" dirty="0" smtClean="0"/>
                        <a:t>30</a:t>
                      </a:r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00" dirty="0" smtClean="0"/>
                        <a:t>1</a:t>
                      </a:r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00" dirty="0" smtClean="0"/>
                        <a:t>2</a:t>
                      </a:r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00" dirty="0" smtClean="0"/>
                        <a:t>3</a:t>
                      </a:r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00" dirty="0" smtClean="0"/>
                        <a:t>4</a:t>
                      </a:r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00" dirty="0" smtClean="0"/>
                        <a:t>5</a:t>
                      </a:r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00" dirty="0" smtClean="0"/>
                        <a:t>6</a:t>
                      </a:r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00" dirty="0" smtClean="0"/>
                        <a:t>7</a:t>
                      </a:r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00" dirty="0" smtClean="0"/>
                        <a:t>8</a:t>
                      </a:r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00" dirty="0" smtClean="0"/>
                        <a:t>9</a:t>
                      </a:r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00" dirty="0" smtClean="0"/>
                        <a:t>10</a:t>
                      </a:r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00" dirty="0" smtClean="0"/>
                        <a:t>11</a:t>
                      </a:r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00" dirty="0" smtClean="0"/>
                        <a:t>12</a:t>
                      </a:r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00" dirty="0" smtClean="0"/>
                        <a:t>13</a:t>
                      </a:r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00" dirty="0" smtClean="0"/>
                        <a:t>14</a:t>
                      </a:r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00" dirty="0" smtClean="0"/>
                        <a:t>15</a:t>
                      </a:r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00" dirty="0" smtClean="0"/>
                        <a:t>16</a:t>
                      </a:r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00" dirty="0" smtClean="0"/>
                        <a:t>17</a:t>
                      </a:r>
                      <a:endParaRPr lang="ru-RU" sz="500" dirty="0"/>
                    </a:p>
                  </a:txBody>
                  <a:tcPr/>
                </a:tc>
              </a:tr>
              <a:tr h="776098">
                <a:tc>
                  <a:txBody>
                    <a:bodyPr/>
                    <a:lstStyle/>
                    <a:p>
                      <a:r>
                        <a:rPr lang="ru-RU" sz="500" dirty="0" smtClean="0"/>
                        <a:t>1</a:t>
                      </a:r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00" dirty="0" smtClean="0"/>
                        <a:t>Отсутствие единой формы (таблицы) с указанием всех льготных категорий</a:t>
                      </a:r>
                    </a:p>
                    <a:p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00" dirty="0" smtClean="0"/>
                        <a:t>1. Совещание с ответственным за сбор заявок по питанию и шеф-поваром лицея.</a:t>
                      </a:r>
                    </a:p>
                    <a:p>
                      <a:r>
                        <a:rPr lang="ru-RU" sz="500" dirty="0" smtClean="0"/>
                        <a:t>2.Разработка, согласование, утверждение единой формы заявки</a:t>
                      </a:r>
                      <a:r>
                        <a:rPr lang="ru-RU" sz="500" baseline="0" dirty="0" smtClean="0"/>
                        <a:t> с указанием всех льготных категорий в таблице </a:t>
                      </a:r>
                      <a:r>
                        <a:rPr lang="en-US" sz="500" b="0" dirty="0" smtClean="0">
                          <a:solidFill>
                            <a:schemeClr val="tx1"/>
                          </a:solidFill>
                          <a:cs typeface="Arial" charset="0"/>
                        </a:rPr>
                        <a:t>excel</a:t>
                      </a:r>
                      <a:r>
                        <a:rPr lang="ru-RU" sz="500" b="0" dirty="0" smtClean="0">
                          <a:solidFill>
                            <a:schemeClr val="tx1"/>
                          </a:solidFill>
                          <a:cs typeface="Arial" charset="0"/>
                        </a:rPr>
                        <a:t> на платформе ФГИС «Моя</a:t>
                      </a:r>
                      <a:r>
                        <a:rPr lang="ru-RU" sz="500" b="0" baseline="0" dirty="0" smtClean="0">
                          <a:solidFill>
                            <a:schemeClr val="tx1"/>
                          </a:solidFill>
                          <a:cs typeface="Arial" charset="0"/>
                        </a:rPr>
                        <a:t> школа»</a:t>
                      </a:r>
                      <a:endParaRPr lang="ru-RU" sz="5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00" dirty="0" smtClean="0"/>
                        <a:t>Филатов Г.И. зам.директора по ВР, курирующий питание в лицее</a:t>
                      </a:r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00" dirty="0" smtClean="0"/>
                        <a:t>До 01.12.2024</a:t>
                      </a:r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</a:tr>
              <a:tr h="852186">
                <a:tc>
                  <a:txBody>
                    <a:bodyPr/>
                    <a:lstStyle/>
                    <a:p>
                      <a:r>
                        <a:rPr lang="ru-RU" sz="500" dirty="0" smtClean="0"/>
                        <a:t>2</a:t>
                      </a:r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00" dirty="0" smtClean="0"/>
                        <a:t> Временные потери</a:t>
                      </a:r>
                      <a:r>
                        <a:rPr lang="ru-RU" sz="500" baseline="0" dirty="0" smtClean="0"/>
                        <a:t> </a:t>
                      </a:r>
                      <a:r>
                        <a:rPr lang="ru-RU" sz="500" dirty="0" smtClean="0"/>
                        <a:t>при сборе и обработке</a:t>
                      </a:r>
                      <a:r>
                        <a:rPr lang="ru-RU" sz="500" baseline="0" dirty="0" smtClean="0"/>
                        <a:t> </a:t>
                      </a:r>
                      <a:r>
                        <a:rPr lang="ru-RU" sz="500" dirty="0" smtClean="0"/>
                        <a:t>информации</a:t>
                      </a:r>
                    </a:p>
                    <a:p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00" dirty="0" smtClean="0"/>
                        <a:t>1.Разработка, ознакомление, утверждение четкого алгоритма (регламента) подачи заявок на питание.</a:t>
                      </a:r>
                    </a:p>
                    <a:p>
                      <a:r>
                        <a:rPr lang="ru-RU" sz="500" dirty="0" smtClean="0"/>
                        <a:t>2.Организация совещания</a:t>
                      </a:r>
                      <a:r>
                        <a:rPr lang="ru-RU" sz="500" baseline="0" dirty="0" smtClean="0"/>
                        <a:t> с классными руководителями для ознакомления с алгоритмом подачи заявок и  ее формой </a:t>
                      </a:r>
                      <a:r>
                        <a:rPr lang="ru-RU" sz="500" b="0" dirty="0" smtClean="0">
                          <a:solidFill>
                            <a:schemeClr val="tx1"/>
                          </a:solidFill>
                          <a:cs typeface="Arial" charset="0"/>
                        </a:rPr>
                        <a:t> на платформе ФГИС «Моя</a:t>
                      </a:r>
                      <a:r>
                        <a:rPr lang="ru-RU" sz="500" b="0" baseline="0" dirty="0" smtClean="0">
                          <a:solidFill>
                            <a:schemeClr val="tx1"/>
                          </a:solidFill>
                          <a:cs typeface="Arial" charset="0"/>
                        </a:rPr>
                        <a:t> школа»</a:t>
                      </a:r>
                      <a:endParaRPr lang="ru-RU" sz="500" dirty="0" smtClean="0"/>
                    </a:p>
                    <a:p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00" dirty="0" err="1" smtClean="0"/>
                        <a:t>Шмыгалева</a:t>
                      </a:r>
                      <a:r>
                        <a:rPr lang="ru-RU" sz="500" dirty="0" smtClean="0"/>
                        <a:t> Г.А., социальный</a:t>
                      </a:r>
                      <a:r>
                        <a:rPr lang="ru-RU" sz="500" baseline="0" dirty="0" smtClean="0"/>
                        <a:t> </a:t>
                      </a:r>
                      <a:r>
                        <a:rPr lang="ru-RU" sz="500" dirty="0" smtClean="0"/>
                        <a:t>педагог, ответственная  по питанию</a:t>
                      </a:r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00" dirty="0" smtClean="0"/>
                        <a:t>До</a:t>
                      </a:r>
                      <a:r>
                        <a:rPr lang="ru-RU" sz="500" baseline="0" dirty="0" smtClean="0"/>
                        <a:t> 03.12.2024</a:t>
                      </a:r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</a:tr>
              <a:tr h="700010">
                <a:tc>
                  <a:txBody>
                    <a:bodyPr/>
                    <a:lstStyle/>
                    <a:p>
                      <a:r>
                        <a:rPr lang="ru-RU" sz="500" dirty="0" smtClean="0"/>
                        <a:t>3</a:t>
                      </a:r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00" dirty="0" smtClean="0"/>
                        <a:t>Значительный объем</a:t>
                      </a:r>
                      <a:r>
                        <a:rPr lang="ru-RU" sz="500" baseline="0" dirty="0" smtClean="0"/>
                        <a:t> </a:t>
                      </a:r>
                      <a:r>
                        <a:rPr lang="ru-RU" sz="500" dirty="0" smtClean="0"/>
                        <a:t>информации </a:t>
                      </a:r>
                    </a:p>
                    <a:p>
                      <a:r>
                        <a:rPr lang="ru-RU" sz="500" dirty="0" smtClean="0"/>
                        <a:t>обрабатывается вручную</a:t>
                      </a:r>
                    </a:p>
                    <a:p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00" dirty="0" smtClean="0"/>
                        <a:t>1.Создание таблицы в формате </a:t>
                      </a:r>
                      <a:r>
                        <a:rPr lang="en-US" sz="500" b="0" dirty="0" smtClean="0">
                          <a:solidFill>
                            <a:schemeClr val="tx1"/>
                          </a:solidFill>
                          <a:cs typeface="Arial" charset="0"/>
                        </a:rPr>
                        <a:t>excel</a:t>
                      </a:r>
                      <a:r>
                        <a:rPr lang="ru-RU" sz="500" b="0" dirty="0" smtClean="0">
                          <a:solidFill>
                            <a:schemeClr val="tx1"/>
                          </a:solidFill>
                          <a:cs typeface="Arial" charset="0"/>
                        </a:rPr>
                        <a:t> на платформе ФГИС «Моя</a:t>
                      </a:r>
                      <a:r>
                        <a:rPr lang="ru-RU" sz="500" b="0" baseline="0" dirty="0" smtClean="0">
                          <a:solidFill>
                            <a:schemeClr val="tx1"/>
                          </a:solidFill>
                          <a:cs typeface="Arial" charset="0"/>
                        </a:rPr>
                        <a:t> школа»</a:t>
                      </a:r>
                      <a:r>
                        <a:rPr lang="ru-RU" sz="500" dirty="0" smtClean="0"/>
                        <a:t> , где размещена </a:t>
                      </a:r>
                      <a:r>
                        <a:rPr lang="ru-RU" sz="500" baseline="0" dirty="0" smtClean="0"/>
                        <a:t> разработанная е</a:t>
                      </a:r>
                      <a:r>
                        <a:rPr lang="ru-RU" sz="500" dirty="0" smtClean="0"/>
                        <a:t>диная форма заявки с учетом всех льготных категорий</a:t>
                      </a:r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00" dirty="0" smtClean="0"/>
                        <a:t>Толстых О.В., учитель информатики</a:t>
                      </a:r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00" dirty="0" smtClean="0"/>
                        <a:t>До 05.12.</a:t>
                      </a:r>
                    </a:p>
                    <a:p>
                      <a:r>
                        <a:rPr lang="ru-RU" sz="500" dirty="0" smtClean="0"/>
                        <a:t>2024</a:t>
                      </a:r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</a:tr>
              <a:tr h="852186">
                <a:tc>
                  <a:txBody>
                    <a:bodyPr/>
                    <a:lstStyle/>
                    <a:p>
                      <a:r>
                        <a:rPr lang="ru-RU" sz="500" dirty="0" smtClean="0"/>
                        <a:t>4</a:t>
                      </a:r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00" dirty="0" smtClean="0"/>
                        <a:t>Вероятность ошибок, связанных</a:t>
                      </a:r>
                      <a:r>
                        <a:rPr lang="ru-RU" sz="500" baseline="0" dirty="0" smtClean="0"/>
                        <a:t> </a:t>
                      </a:r>
                      <a:r>
                        <a:rPr lang="ru-RU" sz="500" dirty="0" smtClean="0"/>
                        <a:t>с</a:t>
                      </a:r>
                      <a:r>
                        <a:rPr lang="ru-RU" sz="500" baseline="0" dirty="0" smtClean="0"/>
                        <a:t> </a:t>
                      </a:r>
                      <a:r>
                        <a:rPr lang="ru-RU" sz="500" dirty="0" smtClean="0"/>
                        <a:t>обработкой  большого  количества данных</a:t>
                      </a:r>
                    </a:p>
                    <a:p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00" dirty="0" smtClean="0"/>
                        <a:t>1.Создание электронной  базы данных по льготным категориям детей (СВО, ОВЗ, инвалиды, многодетные)</a:t>
                      </a:r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/>
                        <a:t>Филатов Г.И. зам.директора по ВР, курирующий питание в лицее</a:t>
                      </a:r>
                    </a:p>
                    <a:p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00" dirty="0" smtClean="0"/>
                        <a:t>До 06.12.2024</a:t>
                      </a:r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</a:tr>
              <a:tr h="493412">
                <a:tc>
                  <a:txBody>
                    <a:bodyPr/>
                    <a:lstStyle/>
                    <a:p>
                      <a:r>
                        <a:rPr lang="ru-RU" sz="500" dirty="0" smtClean="0"/>
                        <a:t>5</a:t>
                      </a:r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/>
                        <a:t>Заявки на бумажном носители</a:t>
                      </a:r>
                    </a:p>
                    <a:p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00" dirty="0" smtClean="0"/>
                        <a:t>1.Мастер-класс для классных руководителей по работе с </a:t>
                      </a:r>
                      <a:r>
                        <a:rPr lang="ru-RU" sz="500" baseline="0" dirty="0" smtClean="0"/>
                        <a:t>таблицей  </a:t>
                      </a:r>
                      <a:r>
                        <a:rPr lang="en-US" sz="500" b="0" dirty="0" smtClean="0">
                          <a:solidFill>
                            <a:schemeClr val="tx1"/>
                          </a:solidFill>
                          <a:cs typeface="Arial" charset="0"/>
                        </a:rPr>
                        <a:t>excel</a:t>
                      </a:r>
                      <a:r>
                        <a:rPr lang="ru-RU" sz="500" b="0" dirty="0" smtClean="0">
                          <a:solidFill>
                            <a:schemeClr val="tx1"/>
                          </a:solidFill>
                          <a:cs typeface="Arial" charset="0"/>
                        </a:rPr>
                        <a:t> и заполнение</a:t>
                      </a:r>
                      <a:r>
                        <a:rPr lang="ru-RU" sz="500" b="0" baseline="0" dirty="0" smtClean="0">
                          <a:solidFill>
                            <a:schemeClr val="tx1"/>
                          </a:solidFill>
                          <a:cs typeface="Arial" charset="0"/>
                        </a:rPr>
                        <a:t> ее на </a:t>
                      </a:r>
                      <a:r>
                        <a:rPr lang="ru-RU" sz="500" b="0" dirty="0" smtClean="0">
                          <a:solidFill>
                            <a:schemeClr val="tx1"/>
                          </a:solidFill>
                          <a:cs typeface="Arial" charset="0"/>
                        </a:rPr>
                        <a:t>платформе ФГИС «Моя</a:t>
                      </a:r>
                      <a:r>
                        <a:rPr lang="ru-RU" sz="500" b="0" baseline="0" dirty="0" smtClean="0">
                          <a:solidFill>
                            <a:schemeClr val="tx1"/>
                          </a:solidFill>
                          <a:cs typeface="Arial" charset="0"/>
                        </a:rPr>
                        <a:t> школа»</a:t>
                      </a:r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/>
                        <a:t>Толстых О.В., учитель информатики</a:t>
                      </a:r>
                    </a:p>
                    <a:p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00" dirty="0" smtClean="0"/>
                        <a:t>07.12.2024</a:t>
                      </a:r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dirty="0" smtClean="0"/>
                    </a:p>
                    <a:p>
                      <a:endParaRPr lang="ru-RU" sz="5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</a:tr>
              <a:tr h="700010">
                <a:tc>
                  <a:txBody>
                    <a:bodyPr/>
                    <a:lstStyle/>
                    <a:p>
                      <a:r>
                        <a:rPr lang="ru-RU" sz="500" dirty="0" smtClean="0"/>
                        <a:t>6</a:t>
                      </a:r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latin typeface="Times New Roman" pitchFamily="18" charset="0"/>
                          <a:cs typeface="Times New Roman" pitchFamily="18" charset="0"/>
                        </a:rPr>
                        <a:t>Долгое время ожидания</a:t>
                      </a:r>
                      <a:r>
                        <a:rPr lang="ru-RU" sz="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500" dirty="0" smtClean="0">
                          <a:latin typeface="Times New Roman" pitchFamily="18" charset="0"/>
                          <a:cs typeface="Times New Roman" pitchFamily="18" charset="0"/>
                        </a:rPr>
                        <a:t>в столовой</a:t>
                      </a:r>
                      <a:r>
                        <a:rPr lang="ru-RU" sz="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заявок</a:t>
                      </a:r>
                      <a:endParaRPr lang="ru-RU" sz="5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00" dirty="0" smtClean="0"/>
                        <a:t>1.Внедрение</a:t>
                      </a:r>
                      <a:r>
                        <a:rPr lang="ru-RU" sz="500" baseline="0" dirty="0" smtClean="0"/>
                        <a:t> улучшений, анализ и оценка достижения целевых показателей. Анкетирование  удовлетворенности участников образовательного процесса оптимизацией процесса сбора отчетности по организации питания обучающихся в лицее</a:t>
                      </a:r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00" dirty="0" smtClean="0"/>
                        <a:t>Бондарева</a:t>
                      </a:r>
                      <a:r>
                        <a:rPr lang="ru-RU" sz="500" baseline="0" dirty="0" smtClean="0"/>
                        <a:t> </a:t>
                      </a:r>
                      <a:r>
                        <a:rPr lang="ru-RU" sz="500" dirty="0" smtClean="0"/>
                        <a:t>О.Е., зам.директора по УВР</a:t>
                      </a:r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00" dirty="0" smtClean="0"/>
                        <a:t>До 16.12.2024</a:t>
                      </a:r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25982" y="10999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ctr"/>
            <a:r>
              <a:rPr lang="ru-RU" sz="1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План-график мероприятий по реализации проектов "Диаграмма </a:t>
            </a:r>
            <a:r>
              <a:rPr lang="ru-RU" sz="10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Ганта</a:t>
            </a:r>
            <a:r>
              <a:rPr lang="ru-RU" sz="1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" </a:t>
            </a:r>
          </a:p>
          <a:p>
            <a:pPr algn="ctr" fontAlgn="ctr"/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787297" y="1380904"/>
          <a:ext cx="1103368" cy="246448"/>
        </p:xfrm>
        <a:graphic>
          <a:graphicData uri="http://schemas.openxmlformats.org/drawingml/2006/table">
            <a:tbl>
              <a:tblPr/>
              <a:tblGrid>
                <a:gridCol w="165001"/>
                <a:gridCol w="150247"/>
                <a:gridCol w="157624"/>
                <a:gridCol w="157624"/>
                <a:gridCol w="157624"/>
                <a:gridCol w="157624"/>
                <a:gridCol w="157624"/>
              </a:tblGrid>
              <a:tr h="194833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8" marR="2608" marT="260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864B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мероприятия согласно срокам</a:t>
                      </a:r>
                    </a:p>
                  </a:txBody>
                  <a:tcPr marL="2608" marR="2608" marT="260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787297" y="1841541"/>
          <a:ext cx="945744" cy="246448"/>
        </p:xfrm>
        <a:graphic>
          <a:graphicData uri="http://schemas.openxmlformats.org/drawingml/2006/table">
            <a:tbl>
              <a:tblPr/>
              <a:tblGrid>
                <a:gridCol w="165001"/>
                <a:gridCol w="150247"/>
                <a:gridCol w="157624"/>
                <a:gridCol w="157624"/>
                <a:gridCol w="157624"/>
                <a:gridCol w="157624"/>
              </a:tblGrid>
              <a:tr h="194833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 dirty="0">
                          <a:solidFill>
                            <a:srgbClr val="FFF2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8" marR="2608" marT="260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2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отставание от сроков</a:t>
                      </a:r>
                    </a:p>
                  </a:txBody>
                  <a:tcPr marL="2608" marR="2608" marT="260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7821671" y="2350306"/>
          <a:ext cx="696687" cy="248515"/>
        </p:xfrm>
        <a:graphic>
          <a:graphicData uri="http://schemas.openxmlformats.org/drawingml/2006/table">
            <a:tbl>
              <a:tblPr/>
              <a:tblGrid>
                <a:gridCol w="182323"/>
                <a:gridCol w="166020"/>
                <a:gridCol w="174172"/>
                <a:gridCol w="174172"/>
              </a:tblGrid>
              <a:tr h="24851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8" marR="2608" marT="260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1C2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остановка</a:t>
                      </a:r>
                    </a:p>
                  </a:txBody>
                  <a:tcPr marL="2608" marR="2608" marT="260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7849174" y="2818827"/>
          <a:ext cx="971690" cy="246448"/>
        </p:xfrm>
        <a:graphic>
          <a:graphicData uri="http://schemas.openxmlformats.org/drawingml/2006/table">
            <a:tbl>
              <a:tblPr/>
              <a:tblGrid>
                <a:gridCol w="113834"/>
                <a:gridCol w="47598"/>
                <a:gridCol w="80716"/>
                <a:gridCol w="80716"/>
                <a:gridCol w="80716"/>
                <a:gridCol w="80716"/>
                <a:gridCol w="80716"/>
                <a:gridCol w="80716"/>
                <a:gridCol w="54327"/>
                <a:gridCol w="54327"/>
                <a:gridCol w="54327"/>
                <a:gridCol w="54327"/>
                <a:gridCol w="54327"/>
                <a:gridCol w="54327"/>
              </a:tblGrid>
              <a:tr h="195250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8" marR="2608" marT="2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 gridSpan="13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Планируемый срок мероприятия </a:t>
                      </a:r>
                    </a:p>
                  </a:txBody>
                  <a:tcPr marL="2608" marR="2608" marT="2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541B8C7B-4633-2E45-B746-A05B8E1543F8}"/>
    </a:ext>
  </a:extLst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6BE6B458-93C6-814D-A81B-47849E6A55A1}"/>
    </a:ext>
  </a:extLst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4.xml><?xml version="1.0" encoding="utf-8"?>
<a:theme xmlns:a="http://schemas.openxmlformats.org/drawingml/2006/main" name="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5.xml><?xml version="1.0" encoding="utf-8"?>
<a:theme xmlns:a="http://schemas.openxmlformats.org/drawingml/2006/main" name="Диаграммы">
  <a:themeElements>
    <a:clrScheme name="тема для слайдов с диаграммами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293D6D"/>
      </a:accent1>
      <a:accent2>
        <a:srgbClr val="456EA9"/>
      </a:accent2>
      <a:accent3>
        <a:srgbClr val="68B0E0"/>
      </a:accent3>
      <a:accent4>
        <a:srgbClr val="ACC44D"/>
      </a:accent4>
      <a:accent5>
        <a:srgbClr val="4C9D8D"/>
      </a:accent5>
      <a:accent6>
        <a:srgbClr val="7F7F7F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6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7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2" id="{00DAE905-2894-9645-87E8-4A089C61D1E7}" vid="{BB001172-481D-5B4F-A54A-4F845D4C8301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Presentation_16x9_white_template</Template>
  <TotalTime>4490</TotalTime>
  <Words>1587</Words>
  <Application>Microsoft Office PowerPoint</Application>
  <PresentationFormat>Произвольный</PresentationFormat>
  <Paragraphs>536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Титульный слайд</vt:lpstr>
      <vt:lpstr>Перебивочный слайд</vt:lpstr>
      <vt:lpstr>Текст картинка</vt:lpstr>
      <vt:lpstr>Текст</vt:lpstr>
      <vt:lpstr>Диаграммы</vt:lpstr>
      <vt:lpstr>Текст диаграмма</vt:lpstr>
      <vt:lpstr>Заключительный слайд</vt:lpstr>
      <vt:lpstr>«Бережная школа»  </vt:lpstr>
      <vt:lpstr>Карточка проекта</vt:lpstr>
      <vt:lpstr>Команда проекта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Хомякова</dc:creator>
  <cp:lastModifiedBy>Оксана</cp:lastModifiedBy>
  <cp:revision>372</cp:revision>
  <dcterms:created xsi:type="dcterms:W3CDTF">2019-09-24T12:37:05Z</dcterms:created>
  <dcterms:modified xsi:type="dcterms:W3CDTF">2025-02-26T12:37:28Z</dcterms:modified>
</cp:coreProperties>
</file>